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11" r:id="rId3"/>
    <p:sldMasterId id="2147483738" r:id="rId4"/>
    <p:sldMasterId id="2147483764" r:id="rId5"/>
  </p:sldMasterIdLst>
  <p:notesMasterIdLst>
    <p:notesMasterId r:id="rId24"/>
  </p:notesMasterIdLst>
  <p:handoutMasterIdLst>
    <p:handoutMasterId r:id="rId25"/>
  </p:handoutMasterIdLst>
  <p:sldIdLst>
    <p:sldId id="1685" r:id="rId6"/>
    <p:sldId id="3121" r:id="rId7"/>
    <p:sldId id="264" r:id="rId8"/>
    <p:sldId id="265" r:id="rId9"/>
    <p:sldId id="780" r:id="rId10"/>
    <p:sldId id="755" r:id="rId11"/>
    <p:sldId id="882" r:id="rId12"/>
    <p:sldId id="839" r:id="rId13"/>
    <p:sldId id="840" r:id="rId14"/>
    <p:sldId id="758" r:id="rId15"/>
    <p:sldId id="3123" r:id="rId16"/>
    <p:sldId id="3115" r:id="rId17"/>
    <p:sldId id="257" r:id="rId18"/>
    <p:sldId id="782" r:id="rId19"/>
    <p:sldId id="3111" r:id="rId20"/>
    <p:sldId id="3112" r:id="rId21"/>
    <p:sldId id="3116" r:id="rId22"/>
    <p:sldId id="1676" r:id="rId23"/>
  </p:sldIdLst>
  <p:sldSz cx="9144000" cy="5145088"/>
  <p:notesSz cx="6807200" cy="9939338"/>
  <p:defaultTextStyle>
    <a:defPPr>
      <a:defRPr lang="zh-CN"/>
    </a:defPPr>
    <a:lvl1pPr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1pPr>
    <a:lvl2pPr marL="4572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2pPr>
    <a:lvl3pPr marL="9144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3pPr>
    <a:lvl4pPr marL="13716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4pPr>
    <a:lvl5pPr marL="18288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信成 葉" initials="信成" lastIdx="3" clrIdx="0">
    <p:extLst>
      <p:ext uri="{19B8F6BF-5375-455C-9EA6-DF929625EA0E}">
        <p15:presenceInfo xmlns:p15="http://schemas.microsoft.com/office/powerpoint/2012/main" userId="c8dad822f0b427c9" providerId="Windows Live"/>
      </p:ext>
    </p:extLst>
  </p:cmAuthor>
  <p:cmAuthor id="2" name="葉信成" initials="葉信成" lastIdx="1" clrIdx="1">
    <p:extLst>
      <p:ext uri="{19B8F6BF-5375-455C-9EA6-DF929625EA0E}">
        <p15:presenceInfo xmlns:p15="http://schemas.microsoft.com/office/powerpoint/2012/main" userId="S-1-5-21-1229272821-1935655697-1417001333-3625" providerId="AD"/>
      </p:ext>
    </p:extLst>
  </p:cmAuthor>
  <p:cmAuthor id="3" name="信成 葉" initials="信葉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0000FF"/>
    <a:srgbClr val="FFFFCC"/>
    <a:srgbClr val="D60093"/>
    <a:srgbClr val="996600"/>
    <a:srgbClr val="CCFFCC"/>
    <a:srgbClr val="FF9900"/>
    <a:srgbClr val="CC99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5847" autoAdjust="0"/>
  </p:normalViewPr>
  <p:slideViewPr>
    <p:cSldViewPr>
      <p:cViewPr varScale="1">
        <p:scale>
          <a:sx n="92" d="100"/>
          <a:sy n="92" d="100"/>
        </p:scale>
        <p:origin x="117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45"/>
    </p:cViewPr>
  </p:sorterViewPr>
  <p:notesViewPr>
    <p:cSldViewPr>
      <p:cViewPr varScale="1">
        <p:scale>
          <a:sx n="60" d="100"/>
          <a:sy n="60" d="100"/>
        </p:scale>
        <p:origin x="3187" y="43"/>
      </p:cViewPr>
      <p:guideLst>
        <p:guide orient="horz" pos="3131"/>
        <p:guide pos="2144"/>
      </p:guideLst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6DA49BC-D16B-9905-3C05-DEC3A1EFFF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4B2A61-7E88-56B4-68A5-7FB7FDB3BB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C5EE5770-F02C-46C5-BC51-ABE780BD079D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1AC30FA-DBF3-BB58-463B-38C56828D4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194ABF8-2391-DCD0-3F8B-EFD70603A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8BE4AC0-11E0-4DE8-A1BF-8982A0785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296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1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defRPr sz="1200"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1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defRPr sz="1200"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9875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4101" name="Rectangle 5"/>
          <p:cNvSpPr>
            <a:spLocks noGrp="1" noRot="1" noChangeAspect="1" noChangeArrowheads="1" noTextEdit="1"/>
          </p:cNvSpPr>
          <p:nvPr/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单击此处编辑母版文本样式</a:t>
            </a:r>
          </a:p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第二级</a:t>
            </a:r>
          </a:p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第三级</a:t>
            </a:r>
          </a:p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第四级</a:t>
            </a:r>
          </a:p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7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eaLnBrk="1" fontAlgn="base" hangingPunct="1">
              <a:defRPr sz="1200"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7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defRPr>
                <a:ea typeface="微软雅黑" pitchFamily="34" charset="-122"/>
              </a:defRPr>
            </a:lvl1pPr>
          </a:lstStyle>
          <a:p>
            <a:fld id="{5711C0B8-ACC3-4D91-8B38-72ED5A969CBF}" type="slidenum">
              <a:rPr lang="zh-CN" altLang="en-US"/>
              <a:pPr/>
              <a:t>‹#›</a:t>
            </a:fld>
            <a:endParaRPr lang="en-US" sz="12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0377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30" tIns="45715" rIns="91430" bIns="45715">
            <a:normAutofit fontScale="25000" lnSpcReduction="20000"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32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3214FC6-E67D-42D6-A80D-D1EB0B34A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1BAF1D7B-1C15-42E2-BFA6-968936BE0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r>
              <a:rPr lang="zh-TW" altLang="en-US"/>
              <a:t>1</a:t>
            </a:r>
            <a:r>
              <a:rPr lang="en-US" altLang="zh-TW"/>
              <a:t>.</a:t>
            </a:r>
            <a:r>
              <a:rPr lang="zh-TW" altLang="en-US"/>
              <a:t>外籍新娘</a:t>
            </a:r>
            <a:r>
              <a:rPr lang="en-US" altLang="zh-TW"/>
              <a:t>(</a:t>
            </a:r>
            <a:r>
              <a:rPr lang="zh-TW" altLang="en-US"/>
              <a:t>未取得中華民國國籍</a:t>
            </a:r>
            <a:r>
              <a:rPr lang="en-US" altLang="zh-TW"/>
              <a:t>)-&gt;</a:t>
            </a:r>
            <a:r>
              <a:rPr lang="zh-TW" altLang="en-US"/>
              <a:t>不得申請</a:t>
            </a:r>
            <a:endParaRPr lang="zh-TW" altLang="zh-CN"/>
          </a:p>
          <a:p>
            <a:r>
              <a:rPr lang="zh-CN" altLang="en-US"/>
              <a:t>2</a:t>
            </a:r>
            <a:r>
              <a:rPr lang="en-US" altLang="zh-TW"/>
              <a:t>.</a:t>
            </a:r>
            <a:r>
              <a:rPr lang="zh-TW" altLang="zh-CN"/>
              <a:t>免辦理登記之小規模商業，指下列情形之一：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一</a:t>
            </a:r>
            <a:r>
              <a:rPr lang="zh-CN" altLang="zh-TW"/>
              <a:t>)</a:t>
            </a:r>
            <a:r>
              <a:rPr lang="zh-TW" altLang="zh-CN"/>
              <a:t>攤販。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二</a:t>
            </a:r>
            <a:r>
              <a:rPr lang="zh-CN" altLang="zh-TW"/>
              <a:t>)</a:t>
            </a:r>
            <a:r>
              <a:rPr lang="zh-TW" altLang="zh-CN"/>
              <a:t>家庭農、林、漁、牧業者。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三</a:t>
            </a:r>
            <a:r>
              <a:rPr lang="zh-CN" altLang="zh-TW"/>
              <a:t>)</a:t>
            </a:r>
            <a:r>
              <a:rPr lang="zh-TW" altLang="zh-CN"/>
              <a:t>家庭手工業者。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四</a:t>
            </a:r>
            <a:r>
              <a:rPr lang="zh-CN" altLang="zh-TW"/>
              <a:t>)</a:t>
            </a:r>
            <a:r>
              <a:rPr lang="zh-TW" altLang="zh-CN"/>
              <a:t>民宿經營者。</a:t>
            </a:r>
            <a:endParaRPr lang="zh-TW" altLang="en-US"/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五</a:t>
            </a:r>
            <a:r>
              <a:rPr lang="zh-CN" altLang="zh-TW"/>
              <a:t>)</a:t>
            </a:r>
            <a:r>
              <a:rPr lang="zh-TW" altLang="zh-CN"/>
              <a:t>每月銷售額未達營業稅起徵點者。</a:t>
            </a:r>
            <a:endParaRPr lang="en-US" altLang="zh-CN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7DE3413F-BB89-46D6-B634-9EFBD5F3F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541" indent="-275977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909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473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7037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601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0164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728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3292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430CDC01-C372-4B67-8D27-2BED05A5E1AB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5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63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FFA13E10-7AAE-462D-BFCE-EC00DFD256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39A9C4A6-DA8C-4F1F-B4AC-57F46EABD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r>
              <a:rPr lang="zh-TW" altLang="en-US" dirty="0"/>
              <a:t>1</a:t>
            </a:r>
            <a:r>
              <a:rPr lang="en-US" altLang="zh-TW" dirty="0"/>
              <a:t>.</a:t>
            </a:r>
            <a:r>
              <a:rPr lang="zh-TW" altLang="en-US" dirty="0"/>
              <a:t>外籍新娘</a:t>
            </a:r>
            <a:r>
              <a:rPr lang="en-US" altLang="zh-TW" dirty="0"/>
              <a:t>(</a:t>
            </a:r>
            <a:r>
              <a:rPr lang="zh-TW" altLang="en-US" dirty="0"/>
              <a:t>未取得中華民國國籍</a:t>
            </a:r>
            <a:r>
              <a:rPr lang="en-US" altLang="zh-TW" dirty="0"/>
              <a:t>)-&gt;</a:t>
            </a:r>
            <a:r>
              <a:rPr lang="zh-TW" altLang="en-US" dirty="0"/>
              <a:t>不得申請</a:t>
            </a:r>
            <a:endParaRPr lang="zh-TW" altLang="zh-CN" dirty="0"/>
          </a:p>
          <a:p>
            <a:r>
              <a:rPr lang="zh-CN" altLang="en-US" dirty="0"/>
              <a:t>2</a:t>
            </a:r>
            <a:r>
              <a:rPr lang="en-US" altLang="zh-TW" dirty="0"/>
              <a:t>.</a:t>
            </a:r>
            <a:r>
              <a:rPr lang="zh-TW" altLang="zh-CN" dirty="0"/>
              <a:t>免辦理登記之小規模商業，指下列情形之一：</a:t>
            </a:r>
          </a:p>
          <a:p>
            <a:pPr marL="716008" lvl="1" indent="-274445"/>
            <a:r>
              <a:rPr lang="zh-CN" altLang="zh-TW" dirty="0"/>
              <a:t>(</a:t>
            </a:r>
            <a:r>
              <a:rPr lang="zh-TW" altLang="zh-CN" dirty="0"/>
              <a:t>一</a:t>
            </a:r>
            <a:r>
              <a:rPr lang="zh-CN" altLang="zh-TW" dirty="0"/>
              <a:t>)</a:t>
            </a:r>
            <a:r>
              <a:rPr lang="zh-TW" altLang="zh-CN" dirty="0"/>
              <a:t>攤販。</a:t>
            </a:r>
          </a:p>
          <a:p>
            <a:pPr marL="716008" lvl="1" indent="-274445"/>
            <a:r>
              <a:rPr lang="zh-CN" altLang="zh-TW" dirty="0"/>
              <a:t>(</a:t>
            </a:r>
            <a:r>
              <a:rPr lang="zh-TW" altLang="zh-CN" dirty="0"/>
              <a:t>二</a:t>
            </a:r>
            <a:r>
              <a:rPr lang="zh-CN" altLang="zh-TW" dirty="0"/>
              <a:t>)</a:t>
            </a:r>
            <a:r>
              <a:rPr lang="zh-TW" altLang="zh-CN" dirty="0"/>
              <a:t>家庭農、林、漁、牧業者。</a:t>
            </a:r>
          </a:p>
          <a:p>
            <a:pPr marL="716008" lvl="1" indent="-274445"/>
            <a:r>
              <a:rPr lang="zh-CN" altLang="zh-TW" dirty="0"/>
              <a:t>(</a:t>
            </a:r>
            <a:r>
              <a:rPr lang="zh-TW" altLang="zh-CN" dirty="0"/>
              <a:t>三</a:t>
            </a:r>
            <a:r>
              <a:rPr lang="zh-CN" altLang="zh-TW" dirty="0"/>
              <a:t>)</a:t>
            </a:r>
            <a:r>
              <a:rPr lang="zh-TW" altLang="zh-CN" dirty="0"/>
              <a:t>家庭手工業者。</a:t>
            </a:r>
          </a:p>
          <a:p>
            <a:pPr marL="716008" lvl="1" indent="-274445"/>
            <a:r>
              <a:rPr lang="zh-CN" altLang="zh-TW" dirty="0"/>
              <a:t>(</a:t>
            </a:r>
            <a:r>
              <a:rPr lang="zh-TW" altLang="zh-CN" dirty="0"/>
              <a:t>四</a:t>
            </a:r>
            <a:r>
              <a:rPr lang="zh-CN" altLang="zh-TW" dirty="0"/>
              <a:t>)</a:t>
            </a:r>
            <a:r>
              <a:rPr lang="zh-TW" altLang="zh-CN" dirty="0"/>
              <a:t>民宿經營者。</a:t>
            </a:r>
            <a:endParaRPr lang="zh-TW" altLang="en-US" dirty="0"/>
          </a:p>
          <a:p>
            <a:pPr marL="716008" lvl="1" indent="-274445"/>
            <a:r>
              <a:rPr lang="zh-CN" altLang="zh-TW" dirty="0"/>
              <a:t>(</a:t>
            </a:r>
            <a:r>
              <a:rPr lang="zh-TW" altLang="zh-CN" dirty="0"/>
              <a:t>五</a:t>
            </a:r>
            <a:r>
              <a:rPr lang="zh-CN" altLang="zh-TW" dirty="0"/>
              <a:t>)</a:t>
            </a:r>
            <a:r>
              <a:rPr lang="zh-TW" altLang="zh-CN" dirty="0"/>
              <a:t>每月銷售額未達營業稅起徵點者。</a:t>
            </a:r>
            <a:endParaRPr lang="en-US" altLang="zh-CN" dirty="0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ACE7B9B5-B69E-4D8F-BB0A-7FE4471AE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541" indent="-275977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909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473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7037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601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0164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728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3292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93E2E996-A652-452C-BE9B-19654BB3A7BB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6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817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C6B38F86-407C-42C9-BE2B-582BD56B2D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6371E339-FADF-4DA4-B272-278F35CC9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endParaRPr lang="en-US" altLang="zh-CN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B93C9628-D796-445E-8BA2-80FD150DC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939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8258" indent="-276253" defTabSz="880939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5011" indent="-221002" defTabSz="880939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7016" indent="-221002" defTabSz="880939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9021" indent="-221002" defTabSz="880939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31025" indent="-221002" defTabSz="880939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3028" indent="-221002" defTabSz="880939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5034" indent="-221002" defTabSz="880939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7037" indent="-221002" defTabSz="880939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EFB1C8F1-82D2-4FBD-A0E9-99B941F3C333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7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399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CE1E8012-1DFE-4680-835F-EAE287642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3F69B966-DAC6-4012-A5DE-2B8686816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endParaRPr lang="en-US" altLang="zh-CN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426A53E3-E8A6-41C5-85B9-A21FEFFC1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397" indent="-275921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687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161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6636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111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69585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061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2535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D1B426A0-D769-4DB9-9F13-448CC5A9943D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8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742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71717152-632C-4ED7-8216-7A4CE3173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54BED744-10AF-4D7F-88F8-4EFAE97D5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endParaRPr lang="en-US" altLang="zh-CN" dirty="0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C26781A4-1989-4F56-8A71-3106B010E3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397" indent="-275921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687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161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6636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111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69585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061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2535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1D5864E0-4EE6-414F-9654-2BA1B864C092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9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6163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3D2EC5D1-0A59-426C-8A8C-7B1C8755E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41C5DBA4-6003-4658-962A-4ABE94F74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r>
              <a:rPr lang="zh-TW" altLang="en-US"/>
              <a:t>1</a:t>
            </a:r>
            <a:r>
              <a:rPr lang="en-US" altLang="zh-TW"/>
              <a:t>.</a:t>
            </a:r>
            <a:r>
              <a:rPr lang="zh-TW" altLang="en-US"/>
              <a:t>外籍新娘</a:t>
            </a:r>
            <a:r>
              <a:rPr lang="en-US" altLang="zh-TW"/>
              <a:t>(</a:t>
            </a:r>
            <a:r>
              <a:rPr lang="zh-TW" altLang="en-US"/>
              <a:t>未取得中華民國國籍</a:t>
            </a:r>
            <a:r>
              <a:rPr lang="en-US" altLang="zh-TW"/>
              <a:t>)-&gt;</a:t>
            </a:r>
            <a:r>
              <a:rPr lang="zh-TW" altLang="en-US"/>
              <a:t>不得申請</a:t>
            </a:r>
            <a:endParaRPr lang="zh-TW" altLang="zh-CN"/>
          </a:p>
          <a:p>
            <a:r>
              <a:rPr lang="zh-CN" altLang="en-US"/>
              <a:t>2</a:t>
            </a:r>
            <a:r>
              <a:rPr lang="en-US" altLang="zh-TW"/>
              <a:t>.</a:t>
            </a:r>
            <a:r>
              <a:rPr lang="zh-TW" altLang="zh-CN"/>
              <a:t>免辦理登記之小規模商業，指下列情形之一：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一</a:t>
            </a:r>
            <a:r>
              <a:rPr lang="zh-CN" altLang="zh-TW"/>
              <a:t>)</a:t>
            </a:r>
            <a:r>
              <a:rPr lang="zh-TW" altLang="zh-CN"/>
              <a:t>攤販。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二</a:t>
            </a:r>
            <a:r>
              <a:rPr lang="zh-CN" altLang="zh-TW"/>
              <a:t>)</a:t>
            </a:r>
            <a:r>
              <a:rPr lang="zh-TW" altLang="zh-CN"/>
              <a:t>家庭農、林、漁、牧業者。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三</a:t>
            </a:r>
            <a:r>
              <a:rPr lang="zh-CN" altLang="zh-TW"/>
              <a:t>)</a:t>
            </a:r>
            <a:r>
              <a:rPr lang="zh-TW" altLang="zh-CN"/>
              <a:t>家庭手工業者。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四</a:t>
            </a:r>
            <a:r>
              <a:rPr lang="zh-CN" altLang="zh-TW"/>
              <a:t>)</a:t>
            </a:r>
            <a:r>
              <a:rPr lang="zh-TW" altLang="zh-CN"/>
              <a:t>民宿經營者。</a:t>
            </a:r>
            <a:endParaRPr lang="zh-TW" altLang="en-US"/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五</a:t>
            </a:r>
            <a:r>
              <a:rPr lang="zh-CN" altLang="zh-TW"/>
              <a:t>)</a:t>
            </a:r>
            <a:r>
              <a:rPr lang="zh-TW" altLang="zh-CN"/>
              <a:t>每月銷售額未達營業稅起徵點者。</a:t>
            </a:r>
            <a:endParaRPr lang="en-US" altLang="zh-CN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3FA2F852-F1E8-4E30-872B-202A5F5E6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541" indent="-275977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909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473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7037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601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0164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728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3292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3AB78F2D-5C4D-4476-97B5-F6402FD15716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10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517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3D2EC5D1-0A59-426C-8A8C-7B1C8755E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41C5DBA4-6003-4658-962A-4ABE94F74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r>
              <a:rPr lang="zh-TW" altLang="en-US"/>
              <a:t>1</a:t>
            </a:r>
            <a:r>
              <a:rPr lang="en-US" altLang="zh-TW"/>
              <a:t>.</a:t>
            </a:r>
            <a:r>
              <a:rPr lang="zh-TW" altLang="en-US"/>
              <a:t>外籍新娘</a:t>
            </a:r>
            <a:r>
              <a:rPr lang="en-US" altLang="zh-TW"/>
              <a:t>(</a:t>
            </a:r>
            <a:r>
              <a:rPr lang="zh-TW" altLang="en-US"/>
              <a:t>未取得中華民國國籍</a:t>
            </a:r>
            <a:r>
              <a:rPr lang="en-US" altLang="zh-TW"/>
              <a:t>)-&gt;</a:t>
            </a:r>
            <a:r>
              <a:rPr lang="zh-TW" altLang="en-US"/>
              <a:t>不得申請</a:t>
            </a:r>
            <a:endParaRPr lang="zh-TW" altLang="zh-CN"/>
          </a:p>
          <a:p>
            <a:r>
              <a:rPr lang="zh-CN" altLang="en-US"/>
              <a:t>2</a:t>
            </a:r>
            <a:r>
              <a:rPr lang="en-US" altLang="zh-TW"/>
              <a:t>.</a:t>
            </a:r>
            <a:r>
              <a:rPr lang="zh-TW" altLang="zh-CN"/>
              <a:t>免辦理登記之小規模商業，指下列情形之一：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一</a:t>
            </a:r>
            <a:r>
              <a:rPr lang="zh-CN" altLang="zh-TW"/>
              <a:t>)</a:t>
            </a:r>
            <a:r>
              <a:rPr lang="zh-TW" altLang="zh-CN"/>
              <a:t>攤販。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二</a:t>
            </a:r>
            <a:r>
              <a:rPr lang="zh-CN" altLang="zh-TW"/>
              <a:t>)</a:t>
            </a:r>
            <a:r>
              <a:rPr lang="zh-TW" altLang="zh-CN"/>
              <a:t>家庭農、林、漁、牧業者。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三</a:t>
            </a:r>
            <a:r>
              <a:rPr lang="zh-CN" altLang="zh-TW"/>
              <a:t>)</a:t>
            </a:r>
            <a:r>
              <a:rPr lang="zh-TW" altLang="zh-CN"/>
              <a:t>家庭手工業者。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四</a:t>
            </a:r>
            <a:r>
              <a:rPr lang="zh-CN" altLang="zh-TW"/>
              <a:t>)</a:t>
            </a:r>
            <a:r>
              <a:rPr lang="zh-TW" altLang="zh-CN"/>
              <a:t>民宿經營者。</a:t>
            </a:r>
            <a:endParaRPr lang="zh-TW" altLang="en-US"/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五</a:t>
            </a:r>
            <a:r>
              <a:rPr lang="zh-CN" altLang="zh-TW"/>
              <a:t>)</a:t>
            </a:r>
            <a:r>
              <a:rPr lang="zh-TW" altLang="zh-CN"/>
              <a:t>每月銷售額未達營業稅起徵點者。</a:t>
            </a:r>
            <a:endParaRPr lang="en-US" altLang="zh-CN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3FA2F852-F1E8-4E30-872B-202A5F5E6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541" indent="-275977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909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473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7037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601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0164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728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3292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880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AB78F2D-5C4D-4476-97B5-F6402FD15716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8800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11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27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2230E1BC-C0BA-4D0C-94F1-E451F0EE68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237F8E98-7256-47A7-A225-8EFC78393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AA950AEE-913D-4DFD-ABA0-DE048D28B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541" indent="-275977"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909" indent="-220782"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473" indent="-220782"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7037" indent="-220782"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601" indent="-220782" defTabSz="85246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0164" indent="-220782" defTabSz="85246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728" indent="-220782" defTabSz="85246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3292" indent="-220782" defTabSz="85246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fld id="{43CE97F5-B2DF-4E13-8CBB-27DC4D577492}" type="slidenum">
              <a:rPr kumimoji="0" lang="zh-CN" altLang="en-US" sz="13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>
                <a:defRPr/>
              </a:pPr>
              <a:t>14</a:t>
            </a:fld>
            <a:endParaRPr kumimoji="0" lang="en-US" altLang="zh-CN" sz="13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516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60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243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295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9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75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2279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078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106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341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96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8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413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995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527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8002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2.jpg">
            <a:extLst>
              <a:ext uri="{FF2B5EF4-FFF2-40B4-BE49-F238E27FC236}">
                <a16:creationId xmlns:a16="http://schemas.microsoft.com/office/drawing/2014/main" id="{2EC36CFE-FA70-4C01-A7E4-D7C054F32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8380342-D9E9-46C9-85CA-A071EEB3CB70}"/>
              </a:ext>
            </a:extLst>
          </p:cNvPr>
          <p:cNvSpPr txBox="1">
            <a:spLocks/>
          </p:cNvSpPr>
          <p:nvPr userDrawn="1"/>
        </p:nvSpPr>
        <p:spPr>
          <a:xfrm>
            <a:off x="8443913" y="4841386"/>
            <a:ext cx="665162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DE51C-E2CA-4ED1-B0B8-C72247CBEC1A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7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会议-商务-洽谈副本2.jpg">
            <a:extLst>
              <a:ext uri="{FF2B5EF4-FFF2-40B4-BE49-F238E27FC236}">
                <a16:creationId xmlns:a16="http://schemas.microsoft.com/office/drawing/2014/main" id="{09D49F70-0AC7-48D8-8604-2A4A1B2B2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D15E62B-DDAA-4B20-9680-D87CD14F9896}"/>
              </a:ext>
            </a:extLst>
          </p:cNvPr>
          <p:cNvSpPr/>
          <p:nvPr userDrawn="1"/>
        </p:nvSpPr>
        <p:spPr>
          <a:xfrm rot="10800000">
            <a:off x="-2402654" y="465660"/>
            <a:ext cx="11546654" cy="4375837"/>
          </a:xfrm>
          <a:prstGeom prst="rect">
            <a:avLst/>
          </a:prstGeom>
          <a:gradFill>
            <a:gsLst>
              <a:gs pos="20000">
                <a:srgbClr val="FFFF99">
                  <a:alpha val="79000"/>
                </a:srgbClr>
              </a:gs>
              <a:gs pos="100000">
                <a:srgbClr val="FFCC00">
                  <a:alpha val="0"/>
                </a:srgbClr>
              </a:gs>
              <a:gs pos="9500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674D7FA-3B36-4949-A689-0D90080364C1}"/>
              </a:ext>
            </a:extLst>
          </p:cNvPr>
          <p:cNvSpPr/>
          <p:nvPr userDrawn="1"/>
        </p:nvSpPr>
        <p:spPr>
          <a:xfrm>
            <a:off x="-90488" y="357298"/>
            <a:ext cx="9324976" cy="432331"/>
          </a:xfrm>
          <a:prstGeom prst="rect">
            <a:avLst/>
          </a:prstGeom>
          <a:solidFill>
            <a:srgbClr val="0F2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6D9F241F-B43E-4C3E-84B1-3CE7AB899C70}"/>
              </a:ext>
            </a:extLst>
          </p:cNvPr>
          <p:cNvSpPr txBox="1">
            <a:spLocks/>
          </p:cNvSpPr>
          <p:nvPr userDrawn="1"/>
        </p:nvSpPr>
        <p:spPr>
          <a:xfrm>
            <a:off x="8610493" y="4841386"/>
            <a:ext cx="498581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49168E-6B44-4DF1-9D02-CB066171CA34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8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2.jpg">
            <a:extLst>
              <a:ext uri="{FF2B5EF4-FFF2-40B4-BE49-F238E27FC236}">
                <a16:creationId xmlns:a16="http://schemas.microsoft.com/office/drawing/2014/main" id="{2EC36CFE-FA70-4C01-A7E4-D7C054F32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8380342-D9E9-46C9-85CA-A071EEB3CB70}"/>
              </a:ext>
            </a:extLst>
          </p:cNvPr>
          <p:cNvSpPr txBox="1">
            <a:spLocks/>
          </p:cNvSpPr>
          <p:nvPr userDrawn="1"/>
        </p:nvSpPr>
        <p:spPr>
          <a:xfrm>
            <a:off x="8443913" y="4841386"/>
            <a:ext cx="665162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DE51C-E2CA-4ED1-B0B8-C72247CBEC1A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7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670A59-0B5C-4E80-9347-D1D1FE8C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98A664-D4B7-4EA3-AF2D-CB0BFAD65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86359"/>
            <a:ext cx="3695700" cy="308705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EFC57AF-64A5-4E0C-A9F3-8A25FE135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1486359"/>
            <a:ext cx="3695700" cy="308705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2A944B-E7AD-450A-9EEF-64448A12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80DD9B-D78C-4A88-9550-A7E51450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7AC443-2DE8-430C-9830-B7A12E5F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48679-04E0-4121-B20C-FC3762E724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3372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 descr="会议-商务-洽谈副本2.jpg">
            <a:extLst>
              <a:ext uri="{FF2B5EF4-FFF2-40B4-BE49-F238E27FC236}">
                <a16:creationId xmlns:a16="http://schemas.microsoft.com/office/drawing/2014/main" id="{274EC872-0F83-4B0F-B5BE-5393118E1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571502" y="1500655"/>
            <a:ext cx="3500432" cy="305490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TW" altLang="en-US" noProof="0"/>
              <a:t>按一下圖示以新增圖片</a:t>
            </a:r>
            <a:endParaRPr lang="zh-CN" altLang="en-US" noProof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81FFDBE-B772-42BD-8E86-EC2C0ECACB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75689" y="4675837"/>
            <a:ext cx="504825" cy="273928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defTabSz="685983" fontAlgn="base">
              <a:buClrTx/>
              <a:buSzTx/>
              <a:defRPr/>
            </a:pPr>
            <a:fld id="{B76B9141-E647-4902-A719-51DD44A27F3C}" type="slidenum">
              <a:rPr lang="zh-CN" altLang="en-US" smtClean="0">
                <a:solidFill>
                  <a:prstClr val="black"/>
                </a:solidFill>
              </a:rPr>
              <a:pPr defTabSz="685983" fontAlgn="base">
                <a:buClrTx/>
                <a:buSzTx/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会议-商务-洽谈副本2.jpg">
            <a:extLst>
              <a:ext uri="{FF2B5EF4-FFF2-40B4-BE49-F238E27FC236}">
                <a16:creationId xmlns:a16="http://schemas.microsoft.com/office/drawing/2014/main" id="{01A1580B-8FF0-8DF1-D563-73CF62DB3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985970C-57E7-ECFC-3820-1BECA987BF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75689" y="4675837"/>
            <a:ext cx="504825" cy="273928"/>
          </a:xfrm>
        </p:spPr>
        <p:txBody>
          <a:bodyPr/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pPr defTabSz="685983" fontAlgn="base">
              <a:buClrTx/>
              <a:buSzTx/>
            </a:pPr>
            <a:fld id="{9EC60668-B082-4A48-96D9-F6F26FDD8B38}" type="slidenum">
              <a:rPr kumimoji="1" lang="zh-CN" altLang="en-US" smtClean="0">
                <a:latin typeface="Times New Roman" panose="02020603050405020304" pitchFamily="18" charset="0"/>
              </a:rPr>
              <a:pPr defTabSz="685983" fontAlgn="base">
                <a:buClrTx/>
                <a:buSzTx/>
              </a:pPr>
              <a:t>‹#›</a:t>
            </a:fld>
            <a:endParaRPr kumimoji="1"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7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024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2.jpg">
            <a:extLst>
              <a:ext uri="{FF2B5EF4-FFF2-40B4-BE49-F238E27FC236}">
                <a16:creationId xmlns:a16="http://schemas.microsoft.com/office/drawing/2014/main" id="{2EC36CFE-FA70-4C01-A7E4-D7C054F32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8380342-D9E9-46C9-85CA-A071EEB3CB70}"/>
              </a:ext>
            </a:extLst>
          </p:cNvPr>
          <p:cNvSpPr txBox="1">
            <a:spLocks/>
          </p:cNvSpPr>
          <p:nvPr userDrawn="1"/>
        </p:nvSpPr>
        <p:spPr>
          <a:xfrm>
            <a:off x="8443913" y="4841386"/>
            <a:ext cx="665162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DE51C-E2CA-4ED1-B0B8-C72247CBEC1A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7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会议-商务-洽谈副本2.jpg">
            <a:extLst>
              <a:ext uri="{FF2B5EF4-FFF2-40B4-BE49-F238E27FC236}">
                <a16:creationId xmlns:a16="http://schemas.microsoft.com/office/drawing/2014/main" id="{09D49F70-0AC7-48D8-8604-2A4A1B2B2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D15E62B-DDAA-4B20-9680-D87CD14F9896}"/>
              </a:ext>
            </a:extLst>
          </p:cNvPr>
          <p:cNvSpPr/>
          <p:nvPr userDrawn="1"/>
        </p:nvSpPr>
        <p:spPr>
          <a:xfrm rot="10800000">
            <a:off x="-2402654" y="465660"/>
            <a:ext cx="11546654" cy="4375837"/>
          </a:xfrm>
          <a:prstGeom prst="rect">
            <a:avLst/>
          </a:prstGeom>
          <a:gradFill>
            <a:gsLst>
              <a:gs pos="20000">
                <a:srgbClr val="FFFF99">
                  <a:alpha val="79000"/>
                </a:srgbClr>
              </a:gs>
              <a:gs pos="100000">
                <a:srgbClr val="FFCC00">
                  <a:alpha val="0"/>
                </a:srgbClr>
              </a:gs>
              <a:gs pos="9500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674D7FA-3B36-4949-A689-0D90080364C1}"/>
              </a:ext>
            </a:extLst>
          </p:cNvPr>
          <p:cNvSpPr/>
          <p:nvPr userDrawn="1"/>
        </p:nvSpPr>
        <p:spPr>
          <a:xfrm>
            <a:off x="-90488" y="357298"/>
            <a:ext cx="9324976" cy="432331"/>
          </a:xfrm>
          <a:prstGeom prst="rect">
            <a:avLst/>
          </a:prstGeom>
          <a:solidFill>
            <a:srgbClr val="0F2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6D9F241F-B43E-4C3E-84B1-3CE7AB899C70}"/>
              </a:ext>
            </a:extLst>
          </p:cNvPr>
          <p:cNvSpPr txBox="1">
            <a:spLocks/>
          </p:cNvSpPr>
          <p:nvPr userDrawn="1"/>
        </p:nvSpPr>
        <p:spPr>
          <a:xfrm>
            <a:off x="8610493" y="4841386"/>
            <a:ext cx="498581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49168E-6B44-4DF1-9D02-CB066171CA34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23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2.jpg">
            <a:extLst>
              <a:ext uri="{FF2B5EF4-FFF2-40B4-BE49-F238E27FC236}">
                <a16:creationId xmlns:a16="http://schemas.microsoft.com/office/drawing/2014/main" id="{2EC36CFE-FA70-4C01-A7E4-D7C054F32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8380342-D9E9-46C9-85CA-A071EEB3CB70}"/>
              </a:ext>
            </a:extLst>
          </p:cNvPr>
          <p:cNvSpPr txBox="1">
            <a:spLocks/>
          </p:cNvSpPr>
          <p:nvPr userDrawn="1"/>
        </p:nvSpPr>
        <p:spPr>
          <a:xfrm>
            <a:off x="8443913" y="4841386"/>
            <a:ext cx="665162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DE51C-E2CA-4ED1-B0B8-C72247CBEC1A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670A59-0B5C-4E80-9347-D1D1FE8C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98A664-D4B7-4EA3-AF2D-CB0BFAD65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86359"/>
            <a:ext cx="3695700" cy="308705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EFC57AF-64A5-4E0C-A9F3-8A25FE135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1486359"/>
            <a:ext cx="3695700" cy="308705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2A944B-E7AD-450A-9EEF-64448A12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80DD9B-D78C-4A88-9550-A7E51450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7AC443-2DE8-430C-9830-B7A12E5F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48679-04E0-4121-B20C-FC3762E724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5842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245660" y="0"/>
            <a:ext cx="8898340" cy="1770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1" y="487"/>
            <a:ext cx="141143" cy="51601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8980044" y="170437"/>
            <a:ext cx="163956" cy="49830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圓角化單一角落矩形 7"/>
          <p:cNvSpPr/>
          <p:nvPr userDrawn="1"/>
        </p:nvSpPr>
        <p:spPr>
          <a:xfrm flipV="1">
            <a:off x="37551" y="-3113"/>
            <a:ext cx="1845840" cy="546954"/>
          </a:xfrm>
          <a:prstGeom prst="round1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/>
          </a:p>
        </p:txBody>
      </p:sp>
      <p:sp>
        <p:nvSpPr>
          <p:cNvPr id="9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124992" y="4986384"/>
            <a:ext cx="8898340" cy="1587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07A1-939C-4D5B-9ABC-0F0C3D6146C8}" type="datetime1">
              <a:rPr lang="zh-TW" altLang="en-US" smtClean="0"/>
              <a:pPr/>
              <a:t>2025/2/21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15150" y="4718713"/>
            <a:ext cx="2057400" cy="273928"/>
          </a:xfrm>
        </p:spPr>
        <p:txBody>
          <a:bodyPr/>
          <a:lstStyle/>
          <a:p>
            <a:fld id="{03257E21-771B-4C7E-9F80-C0E2B8A8DD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55E17861-CCC3-FB35-C442-516F7F4E2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5" t="19135" r="8405" b="56524"/>
          <a:stretch/>
        </p:blipFill>
        <p:spPr>
          <a:xfrm>
            <a:off x="148637" y="52083"/>
            <a:ext cx="1622289" cy="4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56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9DF6B-3EF7-42B7-9193-60C7511D35FD}" type="datetime1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823EB-940E-4912-A732-3368F1858A5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61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290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510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910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835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66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宋体" pitchFamily="2" charset="-12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82C8929-33EC-1C13-8D3B-678FC500A6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42" y="4906187"/>
            <a:ext cx="2011704" cy="17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5C3BA57-A57E-217F-D684-FF5367F9DA8B}"/>
              </a:ext>
            </a:extLst>
          </p:cNvPr>
          <p:cNvSpPr txBox="1"/>
          <p:nvPr userDrawn="1"/>
        </p:nvSpPr>
        <p:spPr>
          <a:xfrm>
            <a:off x="8442976" y="4864925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0CB4E5-C840-4860-A54A-35BD900B44ED}" type="slidenum">
              <a:rPr lang="zh-TW" altLang="en-US" sz="1100" b="1" smtClean="0">
                <a:latin typeface="+mj-ea"/>
                <a:ea typeface="+mj-ea"/>
              </a:rPr>
              <a:t>‹#›</a:t>
            </a:fld>
            <a:endParaRPr lang="zh-TW" altLang="en-US" b="1" dirty="0">
              <a:latin typeface="+mj-ea"/>
              <a:ea typeface="+mj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  <a:sym typeface="Verdan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Verdana" pitchFamily="34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  <a:sym typeface="Verdana" pitchFamily="34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•"/>
        <a:defRPr sz="2400">
          <a:solidFill>
            <a:schemeClr val="tx1"/>
          </a:solidFill>
          <a:latin typeface="Arial" pitchFamily="34" charset="0"/>
          <a:sym typeface="Verdana" pitchFamily="34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–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  <a:sym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180975" indent="-180975" algn="l" defTabSz="0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541338" indent="-179388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b="1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895350" indent="-174625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600" b="1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255713" indent="-179388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400" b="1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16192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0764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5336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29908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4480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>
            <a:extLst>
              <a:ext uri="{FF2B5EF4-FFF2-40B4-BE49-F238E27FC236}">
                <a16:creationId xmlns:a16="http://schemas.microsoft.com/office/drawing/2014/main" id="{676B551C-01C5-4E86-9558-E7A8539676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>
            <a:extLst>
              <a:ext uri="{FF2B5EF4-FFF2-40B4-BE49-F238E27FC236}">
                <a16:creationId xmlns:a16="http://schemas.microsoft.com/office/drawing/2014/main" id="{6BBF0ED1-D6D3-4BB8-8629-3E95991B0A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21959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8FAAF7-38F8-4574-AC90-6F142852F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2718DE-A87B-43F2-B44D-8024FFE40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3C978-99D5-4261-9C1C-ED585E212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 b="1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fld id="{7A6C83D4-DE5F-4195-9443-914B7837F5D9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245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5" r:id="rId2"/>
    <p:sldLayoutId id="2147483710" r:id="rId3"/>
    <p:sldLayoutId id="2147483758" r:id="rId4"/>
    <p:sldLayoutId id="2147483759" r:id="rId5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1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1">
            <a:extLst>
              <a:ext uri="{FF2B5EF4-FFF2-40B4-BE49-F238E27FC236}">
                <a16:creationId xmlns:a16="http://schemas.microsoft.com/office/drawing/2014/main" id="{5E66C6BD-F2E8-42E6-92F5-53414D870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4744915"/>
            <a:ext cx="9144000" cy="4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>
            <a:extLst>
              <a:ext uri="{FF2B5EF4-FFF2-40B4-BE49-F238E27FC236}">
                <a16:creationId xmlns:a16="http://schemas.microsoft.com/office/drawing/2014/main" id="{BC2C2000-A486-46F5-A912-67B93F1755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9144000" cy="91468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TW" altLang="en-US" sz="1350">
              <a:latin typeface="Arial" charset="0"/>
              <a:ea typeface="新細明體" pitchFamily="18" charset="-12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297D47-2B97-4DB0-836B-89A41E55B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1850"/>
            <a:ext cx="8229600" cy="377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6AD3A37-2070-4BDA-9C89-8E071EFCDB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04508"/>
            <a:ext cx="2133600" cy="1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EBFB6FD-6938-4C4A-95B5-4F6396909176}" type="datetime1">
              <a:rPr lang="zh-TW" altLang="en-US"/>
              <a:pPr>
                <a:defRPr/>
              </a:pPr>
              <a:t>2025/2/21</a:t>
            </a:fld>
            <a:endParaRPr lang="en-US" altLang="zh-TW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1CDB26-6363-4AFD-AF10-5A76994733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04508"/>
            <a:ext cx="2895600" cy="1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95A626-402A-4637-B849-9B37EA0376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04508"/>
            <a:ext cx="2133600" cy="1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ea typeface="新細明體" panose="02020500000000000000" pitchFamily="18" charset="-120"/>
              </a:defRPr>
            </a:lvl1pPr>
          </a:lstStyle>
          <a:p>
            <a:fld id="{67ECF4C4-7473-4EF3-BF1D-D5214C89B3A6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1032" name="Picture 15" descr="artplus_nature_naturalcity42_f">
            <a:extLst>
              <a:ext uri="{FF2B5EF4-FFF2-40B4-BE49-F238E27FC236}">
                <a16:creationId xmlns:a16="http://schemas.microsoft.com/office/drawing/2014/main" id="{6A0FD21C-D69C-43AD-A0D5-FCB014CE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4752061"/>
            <a:ext cx="1370012" cy="39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5">
            <a:extLst>
              <a:ext uri="{FF2B5EF4-FFF2-40B4-BE49-F238E27FC236}">
                <a16:creationId xmlns:a16="http://schemas.microsoft.com/office/drawing/2014/main" id="{0FD9C4A8-E764-46AF-B50A-329A1C1AA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503"/>
            <a:ext cx="8229600" cy="6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pic>
        <p:nvPicPr>
          <p:cNvPr id="1034" name="Picture 20" descr="a1">
            <a:extLst>
              <a:ext uri="{FF2B5EF4-FFF2-40B4-BE49-F238E27FC236}">
                <a16:creationId xmlns:a16="http://schemas.microsoft.com/office/drawing/2014/main" id="{3EFAD877-CFA7-4A8C-B042-4B17189B2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4" y="4225642"/>
            <a:ext cx="642937" cy="55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b_1">
            <a:extLst>
              <a:ext uri="{FF2B5EF4-FFF2-40B4-BE49-F238E27FC236}">
                <a16:creationId xmlns:a16="http://schemas.microsoft.com/office/drawing/2014/main" id="{483ACDB5-4F79-428C-9FF8-0C530BBAD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323"/>
            <a:ext cx="825500" cy="26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71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342991" algn="ctr" rtl="0" eaLnBrk="1" fontAlgn="base" hangingPunct="1">
        <a:spcBef>
          <a:spcPct val="0"/>
        </a:spcBef>
        <a:spcAft>
          <a:spcPct val="0"/>
        </a:spcAft>
        <a:defRPr sz="3151" b="1" i="1">
          <a:solidFill>
            <a:schemeClr val="tx1"/>
          </a:solidFill>
          <a:latin typeface="Arial" charset="0"/>
        </a:defRPr>
      </a:lvl6pPr>
      <a:lvl7pPr marL="685983" algn="ctr" rtl="0" eaLnBrk="1" fontAlgn="base" hangingPunct="1">
        <a:spcBef>
          <a:spcPct val="0"/>
        </a:spcBef>
        <a:spcAft>
          <a:spcPct val="0"/>
        </a:spcAft>
        <a:defRPr sz="3151" b="1" i="1">
          <a:solidFill>
            <a:schemeClr val="tx1"/>
          </a:solidFill>
          <a:latin typeface="Arial" charset="0"/>
        </a:defRPr>
      </a:lvl7pPr>
      <a:lvl8pPr marL="1028974" algn="ctr" rtl="0" eaLnBrk="1" fontAlgn="base" hangingPunct="1">
        <a:spcBef>
          <a:spcPct val="0"/>
        </a:spcBef>
        <a:spcAft>
          <a:spcPct val="0"/>
        </a:spcAft>
        <a:defRPr sz="3151" b="1" i="1">
          <a:solidFill>
            <a:schemeClr val="tx1"/>
          </a:solidFill>
          <a:latin typeface="Arial" charset="0"/>
        </a:defRPr>
      </a:lvl8pPr>
      <a:lvl9pPr marL="1371966" algn="ctr" rtl="0" eaLnBrk="1" fontAlgn="base" hangingPunct="1">
        <a:spcBef>
          <a:spcPct val="0"/>
        </a:spcBef>
        <a:spcAft>
          <a:spcPct val="0"/>
        </a:spcAft>
        <a:defRPr sz="3151" b="1" i="1">
          <a:solidFill>
            <a:schemeClr val="tx1"/>
          </a:solidFill>
          <a:latin typeface="Arial" charset="0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Blip>
          <a:blip r:embed="rId7"/>
        </a:buBlip>
        <a:defRPr sz="2401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10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1886453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9444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2436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5427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>
            <a:extLst>
              <a:ext uri="{FF2B5EF4-FFF2-40B4-BE49-F238E27FC236}">
                <a16:creationId xmlns:a16="http://schemas.microsoft.com/office/drawing/2014/main" id="{676B551C-01C5-4E86-9558-E7A8539676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>
            <a:extLst>
              <a:ext uri="{FF2B5EF4-FFF2-40B4-BE49-F238E27FC236}">
                <a16:creationId xmlns:a16="http://schemas.microsoft.com/office/drawing/2014/main" id="{6BBF0ED1-D6D3-4BB8-8629-3E95991B0A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21959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8FAAF7-38F8-4574-AC90-6F142852F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2718DE-A87B-43F2-B44D-8024FFE40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3C978-99D5-4261-9C1C-ED585E212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 b="1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fld id="{7A6C83D4-DE5F-4195-9443-914B7837F5D9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1802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1" r:id="rId6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1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0800056476.sme.gov.tw/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849" y="123268"/>
            <a:ext cx="6629151" cy="4751835"/>
          </a:xfrm>
          <a:prstGeom prst="rect">
            <a:avLst/>
          </a:prstGeom>
          <a:noFill/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8EEC3F3-35CB-4895-6506-99E5A9529CFE}"/>
              </a:ext>
            </a:extLst>
          </p:cNvPr>
          <p:cNvSpPr txBox="1"/>
          <p:nvPr/>
        </p:nvSpPr>
        <p:spPr>
          <a:xfrm>
            <a:off x="514611" y="3334524"/>
            <a:ext cx="5214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2800" b="1" dirty="0">
                <a:solidFill>
                  <a:srgbClr val="000066"/>
                </a:solidFill>
                <a:latin typeface="+mn-ea"/>
                <a:ea typeface="微软雅黑" panose="020B0503020204020204" pitchFamily="34" charset="-122"/>
                <a:sym typeface="Calibri" panose="020F0502020204030204" pitchFamily="34" charset="0"/>
              </a:rPr>
              <a:t>財團法人</a:t>
            </a:r>
            <a:endParaRPr lang="en-US" altLang="zh-TW" sz="2800" b="1" dirty="0">
              <a:solidFill>
                <a:srgbClr val="000066"/>
              </a:solidFill>
              <a:latin typeface="+mn-ea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l"/>
            <a:r>
              <a:rPr lang="zh-TW" altLang="en-US" sz="2800" b="1" dirty="0">
                <a:solidFill>
                  <a:srgbClr val="000066"/>
                </a:solidFill>
                <a:latin typeface="+mn-ea"/>
                <a:ea typeface="微软雅黑" panose="020B0503020204020204" pitchFamily="34" charset="-122"/>
                <a:sym typeface="Calibri" panose="020F0502020204030204" pitchFamily="34" charset="0"/>
              </a:rPr>
              <a:t>中小企業信用保證基</a:t>
            </a:r>
            <a:r>
              <a:rPr lang="zh-TW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微软雅黑" panose="020B0503020204020204" pitchFamily="34" charset="-122"/>
                <a:sym typeface="Calibri" panose="020F0502020204030204" pitchFamily="34" charset="0"/>
              </a:rPr>
              <a:t>金</a:t>
            </a:r>
            <a:endParaRPr lang="zh-TW" alt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85A325D-9A0A-601B-E46F-6CB899D7B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矩形 259">
            <a:extLst>
              <a:ext uri="{FF2B5EF4-FFF2-40B4-BE49-F238E27FC236}">
                <a16:creationId xmlns:a16="http://schemas.microsoft.com/office/drawing/2014/main" id="{BBE7CC3B-5C0E-4CA4-BD48-51159AA1E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55" y="227176"/>
            <a:ext cx="6781161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ts val="6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新竹地區適用貸款及</a:t>
            </a:r>
            <a:endParaRPr lang="en-US" altLang="zh-T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6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信用保證項目說明</a:t>
            </a:r>
            <a:endParaRPr lang="en-US" altLang="zh-T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中小微企業版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DA17ADE-EDC8-4BB5-B39A-4D5A8AEB4539}"/>
              </a:ext>
            </a:extLst>
          </p:cNvPr>
          <p:cNvSpPr txBox="1"/>
          <p:nvPr/>
        </p:nvSpPr>
        <p:spPr>
          <a:xfrm>
            <a:off x="1462492" y="2270998"/>
            <a:ext cx="4267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-</a:t>
            </a:r>
            <a:r>
              <a:rPr lang="zh-TW" altLang="en-US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銀行是</a:t>
            </a:r>
            <a:r>
              <a:rPr lang="zh-TW" altLang="en-US" sz="28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企業</a:t>
            </a:r>
            <a:r>
              <a:rPr lang="zh-TW" altLang="en-US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的</a:t>
            </a:r>
            <a:r>
              <a:rPr lang="zh-TW" altLang="en-US" sz="2800" b="1" dirty="0">
                <a:solidFill>
                  <a:srgbClr val="99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金山</a:t>
            </a:r>
            <a:r>
              <a:rPr lang="en-US" altLang="zh-TW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.</a:t>
            </a:r>
          </a:p>
          <a:p>
            <a:r>
              <a:rPr lang="zh-TW" altLang="en-US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信保是</a:t>
            </a:r>
            <a:r>
              <a:rPr lang="zh-TW" altLang="en-US" sz="28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企業</a:t>
            </a:r>
            <a:r>
              <a:rPr lang="zh-TW" altLang="en-US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的</a:t>
            </a:r>
            <a:r>
              <a:rPr lang="zh-TW" altLang="en-US" sz="2800" b="1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靠山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-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754D1C3D-49D8-452D-AE96-F92C1EE10F6B}"/>
              </a:ext>
            </a:extLst>
          </p:cNvPr>
          <p:cNvSpPr/>
          <p:nvPr/>
        </p:nvSpPr>
        <p:spPr>
          <a:xfrm>
            <a:off x="619332" y="134208"/>
            <a:ext cx="7950392" cy="500217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05CA8C-A8CA-4531-917C-CDCD6740D294}"/>
              </a:ext>
            </a:extLst>
          </p:cNvPr>
          <p:cNvSpPr/>
          <p:nvPr/>
        </p:nvSpPr>
        <p:spPr>
          <a:xfrm>
            <a:off x="758682" y="185421"/>
            <a:ext cx="2933009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企業小頭家貸款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4C3CCED-B699-4C6A-84C6-CB41D4B7CEC0}"/>
              </a:ext>
            </a:extLst>
          </p:cNvPr>
          <p:cNvSpPr/>
          <p:nvPr/>
        </p:nvSpPr>
        <p:spPr>
          <a:xfrm>
            <a:off x="656254" y="880962"/>
            <a:ext cx="7913469" cy="656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 spcCol="1270"/>
          <a:lstStyle/>
          <a:p>
            <a:pPr marL="0" marR="0" lvl="0" indent="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依法辦理公司、有限合夥、商業或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稅籍登記</a:t>
            </a:r>
            <a:r>
              <a:rPr kumimoji="0" lang="zh-TW" alt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，僱用員工人數</a:t>
            </a:r>
            <a:r>
              <a:rPr kumimoji="0" lang="en-US" altLang="zh-TW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10</a:t>
            </a:r>
            <a:r>
              <a:rPr kumimoji="0" lang="zh-TW" alt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人以下</a:t>
            </a:r>
            <a:r>
              <a:rPr kumimoji="0" lang="zh-TW" alt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之</a:t>
            </a:r>
            <a:r>
              <a:rPr kumimoji="0" lang="zh-TW" alt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營利事業</a:t>
            </a:r>
          </a:p>
          <a:p>
            <a:pPr marL="0" marR="0" lvl="0" indent="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06E5241-BF5C-4146-B81D-E1698E4201DD}"/>
              </a:ext>
            </a:extLst>
          </p:cNvPr>
          <p:cNvSpPr/>
          <p:nvPr/>
        </p:nvSpPr>
        <p:spPr>
          <a:xfrm>
            <a:off x="608632" y="1853395"/>
            <a:ext cx="5258735" cy="6860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週轉金：最高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500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萬元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※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受災事業不受額度限制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資本性融資：最高以不超過計劃經費之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8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為原則。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85983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57351" name="群組 17">
            <a:extLst>
              <a:ext uri="{FF2B5EF4-FFF2-40B4-BE49-F238E27FC236}">
                <a16:creationId xmlns:a16="http://schemas.microsoft.com/office/drawing/2014/main" id="{C0675197-A9FD-4C17-9905-A3EAC1D48F5C}"/>
              </a:ext>
            </a:extLst>
          </p:cNvPr>
          <p:cNvGrpSpPr>
            <a:grpSpLocks/>
          </p:cNvGrpSpPr>
          <p:nvPr/>
        </p:nvGrpSpPr>
        <p:grpSpPr bwMode="auto">
          <a:xfrm>
            <a:off x="751159" y="1621595"/>
            <a:ext cx="3724513" cy="364444"/>
            <a:chOff x="424821" y="29702"/>
            <a:chExt cx="4147611" cy="280603"/>
          </a:xfrm>
        </p:grpSpPr>
        <p:sp>
          <p:nvSpPr>
            <p:cNvPr id="28" name="圓角矩形 18">
              <a:extLst>
                <a:ext uri="{FF2B5EF4-FFF2-40B4-BE49-F238E27FC236}">
                  <a16:creationId xmlns:a16="http://schemas.microsoft.com/office/drawing/2014/main" id="{06E3C381-59BC-4800-AFBE-F54D75CED077}"/>
                </a:ext>
              </a:extLst>
            </p:cNvPr>
            <p:cNvSpPr/>
            <p:nvPr/>
          </p:nvSpPr>
          <p:spPr>
            <a:xfrm>
              <a:off x="424821" y="29702"/>
              <a:ext cx="4147611" cy="280603"/>
            </a:xfrm>
            <a:prstGeom prst="roundRect">
              <a:avLst/>
            </a:prstGeom>
            <a:gradFill rotWithShape="0">
              <a:gsLst>
                <a:gs pos="0">
                  <a:schemeClr val="tx1">
                    <a:alpha val="80000"/>
                  </a:schemeClr>
                </a:gs>
                <a:gs pos="5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</a:gradFill>
            <a:ln w="15875">
              <a:prstDash val="solid"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" name="圓角矩形 4">
              <a:extLst>
                <a:ext uri="{FF2B5EF4-FFF2-40B4-BE49-F238E27FC236}">
                  <a16:creationId xmlns:a16="http://schemas.microsoft.com/office/drawing/2014/main" id="{6904FA4A-FD93-4A44-B55B-3894CF59ABED}"/>
                </a:ext>
              </a:extLst>
            </p:cNvPr>
            <p:cNvSpPr/>
            <p:nvPr/>
          </p:nvSpPr>
          <p:spPr>
            <a:xfrm>
              <a:off x="438519" y="43400"/>
              <a:ext cx="4120215" cy="253207"/>
            </a:xfrm>
            <a:prstGeom prst="rect">
              <a:avLst/>
            </a:prstGeom>
            <a:gradFill rotWithShape="0">
              <a:gsLst>
                <a:gs pos="0">
                  <a:schemeClr val="tx1">
                    <a:alpha val="80000"/>
                  </a:schemeClr>
                </a:gs>
                <a:gs pos="5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</a:gradFill>
            <a:ln w="15875">
              <a:prstDash val="solid"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貸款額度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pSp>
        <p:nvGrpSpPr>
          <p:cNvPr id="57352" name="群組 25">
            <a:extLst>
              <a:ext uri="{FF2B5EF4-FFF2-40B4-BE49-F238E27FC236}">
                <a16:creationId xmlns:a16="http://schemas.microsoft.com/office/drawing/2014/main" id="{16F26B45-8D02-41F4-899B-ACC1840EBFA6}"/>
              </a:ext>
            </a:extLst>
          </p:cNvPr>
          <p:cNvGrpSpPr>
            <a:grpSpLocks/>
          </p:cNvGrpSpPr>
          <p:nvPr/>
        </p:nvGrpSpPr>
        <p:grpSpPr bwMode="auto">
          <a:xfrm>
            <a:off x="763444" y="674919"/>
            <a:ext cx="3724513" cy="364444"/>
            <a:chOff x="359785" y="1584173"/>
            <a:chExt cx="4219279" cy="1053725"/>
          </a:xfrm>
        </p:grpSpPr>
        <p:sp>
          <p:nvSpPr>
            <p:cNvPr id="32" name="圓角矩形 26">
              <a:extLst>
                <a:ext uri="{FF2B5EF4-FFF2-40B4-BE49-F238E27FC236}">
                  <a16:creationId xmlns:a16="http://schemas.microsoft.com/office/drawing/2014/main" id="{A65A8186-2F30-488C-996F-E74DF2D7A7FE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4D0808"/>
                </a:gs>
              </a:gsLst>
              <a:lin ang="54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3" name="圓角矩形 4">
              <a:extLst>
                <a:ext uri="{FF2B5EF4-FFF2-40B4-BE49-F238E27FC236}">
                  <a16:creationId xmlns:a16="http://schemas.microsoft.com/office/drawing/2014/main" id="{9E4178DA-4CFC-4E63-BA45-7C69E3D4F81B}"/>
                </a:ext>
              </a:extLst>
            </p:cNvPr>
            <p:cNvSpPr/>
            <p:nvPr/>
          </p:nvSpPr>
          <p:spPr>
            <a:xfrm>
              <a:off x="411224" y="1635612"/>
              <a:ext cx="4116401" cy="95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適用對象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75B9AC80-9479-4189-BC47-5A6AD11C98E4}"/>
              </a:ext>
            </a:extLst>
          </p:cNvPr>
          <p:cNvSpPr/>
          <p:nvPr/>
        </p:nvSpPr>
        <p:spPr>
          <a:xfrm>
            <a:off x="619333" y="2764999"/>
            <a:ext cx="5248034" cy="13768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257244" marR="0" lvl="0" indent="-257244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最高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9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57244" marR="0" lvl="0" indent="-257244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8~9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成：申貸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500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萬元內。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57244" marR="0" lvl="0" indent="-257244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一律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9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成：</a:t>
            </a: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設立未滿</a:t>
            </a:r>
            <a:r>
              <a:rPr kumimoji="0" lang="en-US" altLang="zh-TW" sz="15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</a:t>
            </a: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</a:t>
            </a: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之</a:t>
            </a: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新創事業。</a:t>
            </a:r>
            <a:endParaRPr kumimoji="0" lang="en-US" altLang="zh-TW" sz="15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.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具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營運創新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技術升級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或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轉型發展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等之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傳承創新事業。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.</a:t>
            </a:r>
            <a:r>
              <a:rPr kumimoji="0" lang="zh-TW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受災事業一律</a:t>
            </a:r>
            <a:r>
              <a:rPr kumimoji="0" lang="en-US" altLang="zh-TW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9.5</a:t>
            </a:r>
            <a:r>
              <a:rPr kumimoji="0" lang="zh-TW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成，累計融資金額</a:t>
            </a:r>
            <a:r>
              <a:rPr kumimoji="0" lang="en-US" altLang="zh-TW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100</a:t>
            </a:r>
            <a:r>
              <a:rPr kumimoji="0" lang="zh-TW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萬元以內一律</a:t>
            </a:r>
            <a:r>
              <a:rPr kumimoji="0" lang="en-US" altLang="zh-TW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10</a:t>
            </a:r>
            <a:r>
              <a:rPr lang="zh-TW" altLang="en-US" sz="145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成</a:t>
            </a:r>
            <a:r>
              <a:rPr kumimoji="0" lang="zh-TW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zh-TW" altLang="en-US" sz="14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35" name="群組 25">
            <a:extLst>
              <a:ext uri="{FF2B5EF4-FFF2-40B4-BE49-F238E27FC236}">
                <a16:creationId xmlns:a16="http://schemas.microsoft.com/office/drawing/2014/main" id="{2307340B-588F-469A-AE59-E4F9814A6052}"/>
              </a:ext>
            </a:extLst>
          </p:cNvPr>
          <p:cNvGrpSpPr/>
          <p:nvPr/>
        </p:nvGrpSpPr>
        <p:grpSpPr>
          <a:xfrm>
            <a:off x="783775" y="2565451"/>
            <a:ext cx="3725242" cy="364742"/>
            <a:chOff x="359785" y="1584173"/>
            <a:chExt cx="4219279" cy="1053725"/>
          </a:xfrm>
          <a:gradFill>
            <a:gsLst>
              <a:gs pos="0">
                <a:schemeClr val="accent3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grpSpPr>
        <p:sp>
          <p:nvSpPr>
            <p:cNvPr id="36" name="圓角矩形 23">
              <a:extLst>
                <a:ext uri="{FF2B5EF4-FFF2-40B4-BE49-F238E27FC236}">
                  <a16:creationId xmlns:a16="http://schemas.microsoft.com/office/drawing/2014/main" id="{5B2C47CD-DF7D-49F6-BDCB-6726DD7CF842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7" name="圓角矩形 4">
              <a:extLst>
                <a:ext uri="{FF2B5EF4-FFF2-40B4-BE49-F238E27FC236}">
                  <a16:creationId xmlns:a16="http://schemas.microsoft.com/office/drawing/2014/main" id="{2D8835E6-9CAA-4D20-85A2-6B51A5B12691}"/>
                </a:ext>
              </a:extLst>
            </p:cNvPr>
            <p:cNvSpPr/>
            <p:nvPr/>
          </p:nvSpPr>
          <p:spPr>
            <a:xfrm>
              <a:off x="382340" y="1685234"/>
              <a:ext cx="4116401" cy="95084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保證成數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3324EAB0-DD25-49D5-99B1-348FFBFB3283}"/>
              </a:ext>
            </a:extLst>
          </p:cNvPr>
          <p:cNvSpPr/>
          <p:nvPr/>
        </p:nvSpPr>
        <p:spPr>
          <a:xfrm>
            <a:off x="624572" y="4364925"/>
            <a:ext cx="5242796" cy="691966"/>
          </a:xfrm>
          <a:prstGeom prst="rect">
            <a:avLst/>
          </a:prstGeom>
          <a:solidFill>
            <a:srgbClr val="FFCC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197696" marR="0" lvl="0" indent="-197696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依個案從低核定。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97696" marR="0" lvl="0" indent="-197696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貸款用途為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受災復舊者，免收保證手續費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</a:p>
        </p:txBody>
      </p:sp>
      <p:grpSp>
        <p:nvGrpSpPr>
          <p:cNvPr id="41" name="群組 25">
            <a:extLst>
              <a:ext uri="{FF2B5EF4-FFF2-40B4-BE49-F238E27FC236}">
                <a16:creationId xmlns:a16="http://schemas.microsoft.com/office/drawing/2014/main" id="{8C3374ED-7AE5-4B8D-9541-56E452044641}"/>
              </a:ext>
            </a:extLst>
          </p:cNvPr>
          <p:cNvGrpSpPr/>
          <p:nvPr/>
        </p:nvGrpSpPr>
        <p:grpSpPr>
          <a:xfrm>
            <a:off x="840872" y="4182554"/>
            <a:ext cx="3725242" cy="364742"/>
            <a:chOff x="359785" y="1584173"/>
            <a:chExt cx="4219279" cy="1053725"/>
          </a:xfrm>
          <a:gradFill>
            <a:gsLst>
              <a:gs pos="6000">
                <a:srgbClr val="6A2868">
                  <a:lumMod val="79000"/>
                </a:srgbClr>
              </a:gs>
              <a:gs pos="50000">
                <a:srgbClr val="DE8CBD"/>
              </a:gs>
              <a:gs pos="100000">
                <a:srgbClr val="6A2868">
                  <a:lumMod val="58000"/>
                </a:srgbClr>
              </a:gs>
            </a:gsLst>
            <a:lin ang="5400000" scaled="0"/>
          </a:gradFill>
        </p:grpSpPr>
        <p:sp>
          <p:nvSpPr>
            <p:cNvPr id="42" name="圓角矩形 23">
              <a:extLst>
                <a:ext uri="{FF2B5EF4-FFF2-40B4-BE49-F238E27FC236}">
                  <a16:creationId xmlns:a16="http://schemas.microsoft.com/office/drawing/2014/main" id="{9BDB3EB7-882A-4FAA-8460-1FA2DFEB45D2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圓角矩形 4">
              <a:extLst>
                <a:ext uri="{FF2B5EF4-FFF2-40B4-BE49-F238E27FC236}">
                  <a16:creationId xmlns:a16="http://schemas.microsoft.com/office/drawing/2014/main" id="{CC0F0885-6604-4A67-98F7-A026C0F8F1B7}"/>
                </a:ext>
              </a:extLst>
            </p:cNvPr>
            <p:cNvSpPr/>
            <p:nvPr/>
          </p:nvSpPr>
          <p:spPr>
            <a:xfrm>
              <a:off x="406073" y="1695748"/>
              <a:ext cx="3988731" cy="9421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保證手續費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B1400ADD-E48A-4AA8-9748-EAC0D8F945DD}"/>
              </a:ext>
            </a:extLst>
          </p:cNvPr>
          <p:cNvGrpSpPr>
            <a:grpSpLocks/>
          </p:cNvGrpSpPr>
          <p:nvPr/>
        </p:nvGrpSpPr>
        <p:grpSpPr bwMode="auto">
          <a:xfrm>
            <a:off x="6809703" y="88196"/>
            <a:ext cx="2421526" cy="1310477"/>
            <a:chOff x="7957115" y="-34111"/>
            <a:chExt cx="2574737" cy="1746322"/>
          </a:xfrm>
        </p:grpSpPr>
        <p:grpSp>
          <p:nvGrpSpPr>
            <p:cNvPr id="57359" name="群組 4">
              <a:extLst>
                <a:ext uri="{FF2B5EF4-FFF2-40B4-BE49-F238E27FC236}">
                  <a16:creationId xmlns:a16="http://schemas.microsoft.com/office/drawing/2014/main" id="{8EDB209C-4686-4A6E-9CEF-952F1EEEBD48}"/>
                </a:ext>
              </a:extLst>
            </p:cNvPr>
            <p:cNvGrpSpPr>
              <a:grpSpLocks/>
            </p:cNvGrpSpPr>
            <p:nvPr/>
          </p:nvGrpSpPr>
          <p:grpSpPr bwMode="auto">
            <a:xfrm rot="1598448">
              <a:off x="7957115" y="-34111"/>
              <a:ext cx="1475394" cy="949728"/>
              <a:chOff x="5805877" y="-877490"/>
              <a:chExt cx="1418398" cy="1051237"/>
            </a:xfrm>
          </p:grpSpPr>
          <p:sp>
            <p:nvSpPr>
              <p:cNvPr id="38" name="雙波浪 37">
                <a:extLst>
                  <a:ext uri="{FF2B5EF4-FFF2-40B4-BE49-F238E27FC236}">
                    <a16:creationId xmlns:a16="http://schemas.microsoft.com/office/drawing/2014/main" id="{601CB8CC-DDC5-4380-A617-8B82067416C9}"/>
                  </a:ext>
                </a:extLst>
              </p:cNvPr>
              <p:cNvSpPr/>
              <p:nvPr/>
            </p:nvSpPr>
            <p:spPr>
              <a:xfrm rot="20758769">
                <a:off x="5910391" y="-877490"/>
                <a:ext cx="1313884" cy="1051237"/>
              </a:xfrm>
              <a:prstGeom prst="doubleWave">
                <a:avLst/>
              </a:prstGeom>
              <a:solidFill>
                <a:srgbClr val="FFD653"/>
              </a:solidFill>
              <a:ln>
                <a:noFill/>
              </a:ln>
              <a:effectLst>
                <a:outerShdw blurRad="40000" dist="20000" dir="5400000" rotWithShape="0">
                  <a:srgbClr val="000000"/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TW" altLang="en-US" sz="16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8490D91F-7A9A-4B8F-958E-1BD5B39943B6}"/>
                  </a:ext>
                </a:extLst>
              </p:cNvPr>
              <p:cNvSpPr txBox="1"/>
              <p:nvPr/>
            </p:nvSpPr>
            <p:spPr>
              <a:xfrm rot="20648575">
                <a:off x="5805877" y="-790507"/>
                <a:ext cx="1348959" cy="953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1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幫助頭家</a:t>
                </a:r>
                <a:endParaRPr kumimoji="1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1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賺錢</a:t>
                </a:r>
                <a:endPara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3868A1AF-28C7-4CAF-80F9-508CDF6F2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32308">
              <a:off x="9350472" y="531410"/>
              <a:ext cx="1181380" cy="1180801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</p:pic>
      </p:grpSp>
      <p:sp>
        <p:nvSpPr>
          <p:cNvPr id="57358" name="投影片編號版面配置區 6">
            <a:extLst>
              <a:ext uri="{FF2B5EF4-FFF2-40B4-BE49-F238E27FC236}">
                <a16:creationId xmlns:a16="http://schemas.microsoft.com/office/drawing/2014/main" id="{3646252F-E8D2-488C-A8E0-B56B307AA7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557361" indent="-214370">
              <a:spcBef>
                <a:spcPct val="20000"/>
              </a:spcBef>
              <a:buFont typeface="Arial" panose="020B0604020202020204" pitchFamily="34" charset="0"/>
              <a:buChar char="–"/>
              <a:defRPr sz="21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857479" indent="-17149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200470" indent="-17149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1543461" indent="-17149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24966EB-17D6-4A5C-AFB2-8FBB890C1282}" type="slidenum">
              <a:rPr kumimoji="1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10</a:t>
            </a:fld>
            <a:endParaRPr kumimoji="1" lang="en-US" altLang="zh-CN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6BF3202-4B20-3886-C653-D28549457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859" y="2291797"/>
            <a:ext cx="2118676" cy="20983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8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754D1C3D-49D8-452D-AE96-F92C1EE10F6B}"/>
              </a:ext>
            </a:extLst>
          </p:cNvPr>
          <p:cNvSpPr/>
          <p:nvPr/>
        </p:nvSpPr>
        <p:spPr>
          <a:xfrm>
            <a:off x="619332" y="134208"/>
            <a:ext cx="7950392" cy="500217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05CA8C-A8CA-4531-917C-CDCD6740D294}"/>
              </a:ext>
            </a:extLst>
          </p:cNvPr>
          <p:cNvSpPr/>
          <p:nvPr/>
        </p:nvSpPr>
        <p:spPr>
          <a:xfrm>
            <a:off x="758682" y="185421"/>
            <a:ext cx="4575298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就業保險失業者創業貸款貸款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4C3CCED-B699-4C6A-84C6-CB41D4B7CEC0}"/>
              </a:ext>
            </a:extLst>
          </p:cNvPr>
          <p:cNvSpPr/>
          <p:nvPr/>
        </p:nvSpPr>
        <p:spPr>
          <a:xfrm>
            <a:off x="656254" y="880962"/>
            <a:ext cx="7913469" cy="18210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 spcCol="1270"/>
          <a:lstStyle/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失業之中高齡者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(45-65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歲</a:t>
            </a:r>
            <a:r>
              <a:rPr lang="en-US" altLang="zh-TW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及高齡者</a:t>
            </a:r>
            <a:r>
              <a:rPr lang="en-US" altLang="zh-TW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逾</a:t>
            </a:r>
            <a:r>
              <a:rPr lang="en-US" altLang="zh-TW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65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歲</a:t>
            </a:r>
            <a:r>
              <a:rPr lang="en-US" altLang="zh-TW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中小企業、小規模商業、立案登記之托嬰中心、幼兒園、兒童課後照顧服務中心或短期補習班。</a:t>
            </a: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所營事業設立登記</a:t>
            </a:r>
            <a:r>
              <a:rPr lang="zh-TW" altLang="en-US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未超過</a:t>
            </a:r>
            <a:r>
              <a:rPr lang="en-US" altLang="zh-TW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350" b="1" dirty="0">
              <a:solidFill>
                <a:prstClr val="black">
                  <a:lumMod val="95000"/>
                  <a:lumOff val="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所營事業</a:t>
            </a: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員工數</a:t>
            </a: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（不含負責人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未滿５人</a:t>
            </a: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３年內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曾參與政府創業研習</a:t>
            </a:r>
            <a:r>
              <a:rPr lang="zh-TW" altLang="en-US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課程至少１８小時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350" b="1" dirty="0">
              <a:solidFill>
                <a:prstClr val="black">
                  <a:lumMod val="95000"/>
                  <a:lumOff val="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未同時經營其他事業。</a:t>
            </a:r>
          </a:p>
          <a:p>
            <a:pPr marL="0" marR="0" lvl="0" indent="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06E5241-BF5C-4146-B81D-E1698E4201DD}"/>
              </a:ext>
            </a:extLst>
          </p:cNvPr>
          <p:cNvSpPr/>
          <p:nvPr/>
        </p:nvSpPr>
        <p:spPr>
          <a:xfrm>
            <a:off x="535465" y="3106941"/>
            <a:ext cx="6322475" cy="6860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額度：最高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200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萬元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辦理稅籍登記事業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50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萬元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algn="l" defTabSz="685983" fontAlgn="base">
              <a:buClr>
                <a:prstClr val="black"/>
              </a:buClr>
              <a:buSzTx/>
              <a:buFont typeface="Arial" charset="0"/>
              <a:buChar char="•"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辦理銀行：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台灣銀行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土地銀行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合作金庫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第一銀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行、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華南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銀行、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彰化銀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行、臺灣中小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企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銀</a:t>
            </a:r>
            <a:endParaRPr kumimoji="0" lang="zh-TW" altLang="zh-TW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85983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57351" name="群組 17">
            <a:extLst>
              <a:ext uri="{FF2B5EF4-FFF2-40B4-BE49-F238E27FC236}">
                <a16:creationId xmlns:a16="http://schemas.microsoft.com/office/drawing/2014/main" id="{C0675197-A9FD-4C17-9905-A3EAC1D48F5C}"/>
              </a:ext>
            </a:extLst>
          </p:cNvPr>
          <p:cNvGrpSpPr>
            <a:grpSpLocks/>
          </p:cNvGrpSpPr>
          <p:nvPr/>
        </p:nvGrpSpPr>
        <p:grpSpPr bwMode="auto">
          <a:xfrm>
            <a:off x="701428" y="2836563"/>
            <a:ext cx="3724513" cy="364444"/>
            <a:chOff x="424821" y="29702"/>
            <a:chExt cx="4147611" cy="280603"/>
          </a:xfrm>
        </p:grpSpPr>
        <p:sp>
          <p:nvSpPr>
            <p:cNvPr id="28" name="圓角矩形 18">
              <a:extLst>
                <a:ext uri="{FF2B5EF4-FFF2-40B4-BE49-F238E27FC236}">
                  <a16:creationId xmlns:a16="http://schemas.microsoft.com/office/drawing/2014/main" id="{06E3C381-59BC-4800-AFBE-F54D75CED077}"/>
                </a:ext>
              </a:extLst>
            </p:cNvPr>
            <p:cNvSpPr/>
            <p:nvPr/>
          </p:nvSpPr>
          <p:spPr>
            <a:xfrm>
              <a:off x="424821" y="29702"/>
              <a:ext cx="4147611" cy="280603"/>
            </a:xfrm>
            <a:prstGeom prst="roundRect">
              <a:avLst/>
            </a:prstGeom>
            <a:gradFill rotWithShape="0">
              <a:gsLst>
                <a:gs pos="0">
                  <a:schemeClr val="tx1">
                    <a:alpha val="80000"/>
                  </a:schemeClr>
                </a:gs>
                <a:gs pos="5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</a:gradFill>
            <a:ln w="15875">
              <a:prstDash val="solid"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" name="圓角矩形 4">
              <a:extLst>
                <a:ext uri="{FF2B5EF4-FFF2-40B4-BE49-F238E27FC236}">
                  <a16:creationId xmlns:a16="http://schemas.microsoft.com/office/drawing/2014/main" id="{6904FA4A-FD93-4A44-B55B-3894CF59ABED}"/>
                </a:ext>
              </a:extLst>
            </p:cNvPr>
            <p:cNvSpPr/>
            <p:nvPr/>
          </p:nvSpPr>
          <p:spPr>
            <a:xfrm>
              <a:off x="438519" y="43400"/>
              <a:ext cx="4120215" cy="253207"/>
            </a:xfrm>
            <a:prstGeom prst="rect">
              <a:avLst/>
            </a:prstGeom>
            <a:gradFill rotWithShape="0">
              <a:gsLst>
                <a:gs pos="0">
                  <a:schemeClr val="tx1">
                    <a:alpha val="80000"/>
                  </a:schemeClr>
                </a:gs>
                <a:gs pos="5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</a:gradFill>
            <a:ln w="15875">
              <a:prstDash val="solid"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貸款額度、辦理銀行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pSp>
        <p:nvGrpSpPr>
          <p:cNvPr id="57352" name="群組 25">
            <a:extLst>
              <a:ext uri="{FF2B5EF4-FFF2-40B4-BE49-F238E27FC236}">
                <a16:creationId xmlns:a16="http://schemas.microsoft.com/office/drawing/2014/main" id="{16F26B45-8D02-41F4-899B-ACC1840EBFA6}"/>
              </a:ext>
            </a:extLst>
          </p:cNvPr>
          <p:cNvGrpSpPr>
            <a:grpSpLocks/>
          </p:cNvGrpSpPr>
          <p:nvPr/>
        </p:nvGrpSpPr>
        <p:grpSpPr bwMode="auto">
          <a:xfrm>
            <a:off x="763444" y="674919"/>
            <a:ext cx="3724513" cy="364444"/>
            <a:chOff x="359785" y="1584173"/>
            <a:chExt cx="4219279" cy="1053725"/>
          </a:xfrm>
        </p:grpSpPr>
        <p:sp>
          <p:nvSpPr>
            <p:cNvPr id="32" name="圓角矩形 26">
              <a:extLst>
                <a:ext uri="{FF2B5EF4-FFF2-40B4-BE49-F238E27FC236}">
                  <a16:creationId xmlns:a16="http://schemas.microsoft.com/office/drawing/2014/main" id="{A65A8186-2F30-488C-996F-E74DF2D7A7FE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4D0808"/>
                </a:gs>
              </a:gsLst>
              <a:lin ang="54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3" name="圓角矩形 4">
              <a:extLst>
                <a:ext uri="{FF2B5EF4-FFF2-40B4-BE49-F238E27FC236}">
                  <a16:creationId xmlns:a16="http://schemas.microsoft.com/office/drawing/2014/main" id="{9E4178DA-4CFC-4E63-BA45-7C69E3D4F81B}"/>
                </a:ext>
              </a:extLst>
            </p:cNvPr>
            <p:cNvSpPr/>
            <p:nvPr/>
          </p:nvSpPr>
          <p:spPr>
            <a:xfrm>
              <a:off x="411224" y="1635612"/>
              <a:ext cx="4116401" cy="95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適用對象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75B9AC80-9479-4189-BC47-5A6AD11C98E4}"/>
              </a:ext>
            </a:extLst>
          </p:cNvPr>
          <p:cNvSpPr/>
          <p:nvPr/>
        </p:nvSpPr>
        <p:spPr>
          <a:xfrm>
            <a:off x="538270" y="4070048"/>
            <a:ext cx="5248034" cy="3647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257244" marR="0" lvl="0" indent="-257244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最高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9.5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成。</a:t>
            </a:r>
            <a:endParaRPr kumimoji="0" lang="zh-TW" altLang="en-US" sz="14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35" name="群組 25">
            <a:extLst>
              <a:ext uri="{FF2B5EF4-FFF2-40B4-BE49-F238E27FC236}">
                <a16:creationId xmlns:a16="http://schemas.microsoft.com/office/drawing/2014/main" id="{2307340B-588F-469A-AE59-E4F9814A6052}"/>
              </a:ext>
            </a:extLst>
          </p:cNvPr>
          <p:cNvGrpSpPr/>
          <p:nvPr/>
        </p:nvGrpSpPr>
        <p:grpSpPr>
          <a:xfrm>
            <a:off x="701428" y="3833847"/>
            <a:ext cx="3725242" cy="364742"/>
            <a:chOff x="359785" y="1584173"/>
            <a:chExt cx="4219279" cy="1053725"/>
          </a:xfrm>
          <a:gradFill>
            <a:gsLst>
              <a:gs pos="0">
                <a:schemeClr val="accent3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grpSpPr>
        <p:sp>
          <p:nvSpPr>
            <p:cNvPr id="36" name="圓角矩形 23">
              <a:extLst>
                <a:ext uri="{FF2B5EF4-FFF2-40B4-BE49-F238E27FC236}">
                  <a16:creationId xmlns:a16="http://schemas.microsoft.com/office/drawing/2014/main" id="{5B2C47CD-DF7D-49F6-BDCB-6726DD7CF842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7" name="圓角矩形 4">
              <a:extLst>
                <a:ext uri="{FF2B5EF4-FFF2-40B4-BE49-F238E27FC236}">
                  <a16:creationId xmlns:a16="http://schemas.microsoft.com/office/drawing/2014/main" id="{2D8835E6-9CAA-4D20-85A2-6B51A5B12691}"/>
                </a:ext>
              </a:extLst>
            </p:cNvPr>
            <p:cNvSpPr/>
            <p:nvPr/>
          </p:nvSpPr>
          <p:spPr>
            <a:xfrm>
              <a:off x="382340" y="1685234"/>
              <a:ext cx="4116401" cy="95084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保證成數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3324EAB0-DD25-49D5-99B1-348FFBFB3283}"/>
              </a:ext>
            </a:extLst>
          </p:cNvPr>
          <p:cNvSpPr/>
          <p:nvPr/>
        </p:nvSpPr>
        <p:spPr>
          <a:xfrm>
            <a:off x="560167" y="4641876"/>
            <a:ext cx="5242796" cy="458103"/>
          </a:xfrm>
          <a:prstGeom prst="rect">
            <a:avLst/>
          </a:prstGeom>
          <a:solidFill>
            <a:srgbClr val="FFCC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197696" marR="0" lvl="0" indent="-197696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0.375%</a:t>
            </a: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41" name="群組 25">
            <a:extLst>
              <a:ext uri="{FF2B5EF4-FFF2-40B4-BE49-F238E27FC236}">
                <a16:creationId xmlns:a16="http://schemas.microsoft.com/office/drawing/2014/main" id="{8C3374ED-7AE5-4B8D-9541-56E452044641}"/>
              </a:ext>
            </a:extLst>
          </p:cNvPr>
          <p:cNvGrpSpPr/>
          <p:nvPr/>
        </p:nvGrpSpPr>
        <p:grpSpPr>
          <a:xfrm>
            <a:off x="763079" y="4447383"/>
            <a:ext cx="3725242" cy="364742"/>
            <a:chOff x="359785" y="1584173"/>
            <a:chExt cx="4219279" cy="1053725"/>
          </a:xfrm>
          <a:gradFill>
            <a:gsLst>
              <a:gs pos="6000">
                <a:srgbClr val="6A2868">
                  <a:lumMod val="79000"/>
                </a:srgbClr>
              </a:gs>
              <a:gs pos="50000">
                <a:srgbClr val="DE8CBD"/>
              </a:gs>
              <a:gs pos="100000">
                <a:srgbClr val="6A2868">
                  <a:lumMod val="58000"/>
                </a:srgbClr>
              </a:gs>
            </a:gsLst>
            <a:lin ang="5400000" scaled="0"/>
          </a:gradFill>
        </p:grpSpPr>
        <p:sp>
          <p:nvSpPr>
            <p:cNvPr id="42" name="圓角矩形 23">
              <a:extLst>
                <a:ext uri="{FF2B5EF4-FFF2-40B4-BE49-F238E27FC236}">
                  <a16:creationId xmlns:a16="http://schemas.microsoft.com/office/drawing/2014/main" id="{9BDB3EB7-882A-4FAA-8460-1FA2DFEB45D2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圓角矩形 4">
              <a:extLst>
                <a:ext uri="{FF2B5EF4-FFF2-40B4-BE49-F238E27FC236}">
                  <a16:creationId xmlns:a16="http://schemas.microsoft.com/office/drawing/2014/main" id="{CC0F0885-6604-4A67-98F7-A026C0F8F1B7}"/>
                </a:ext>
              </a:extLst>
            </p:cNvPr>
            <p:cNvSpPr/>
            <p:nvPr/>
          </p:nvSpPr>
          <p:spPr>
            <a:xfrm>
              <a:off x="406073" y="1695748"/>
              <a:ext cx="3988731" cy="9421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保證手續費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57358" name="投影片編號版面配置區 6">
            <a:extLst>
              <a:ext uri="{FF2B5EF4-FFF2-40B4-BE49-F238E27FC236}">
                <a16:creationId xmlns:a16="http://schemas.microsoft.com/office/drawing/2014/main" id="{3646252F-E8D2-488C-A8E0-B56B307AA7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557361" indent="-214370">
              <a:spcBef>
                <a:spcPct val="20000"/>
              </a:spcBef>
              <a:buFont typeface="Arial" panose="020B0604020202020204" pitchFamily="34" charset="0"/>
              <a:buChar char="–"/>
              <a:defRPr sz="21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857479" indent="-17149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200470" indent="-17149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1543461" indent="-17149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24966EB-17D6-4A5C-AFB2-8FBB890C1282}" type="slidenum">
              <a:rPr kumimoji="1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11</a:t>
            </a:fld>
            <a:endParaRPr kumimoji="1" lang="en-US" altLang="zh-CN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6BF3202-4B20-3886-C653-D2854945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44" y="2267752"/>
            <a:ext cx="2118676" cy="20983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9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B6FDEC6-FB40-4060-AFD9-6A8A908B6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983" fontAlgn="base">
              <a:buClrTx/>
              <a:buSzTx/>
              <a:defRPr/>
            </a:pPr>
            <a:fld id="{B76B9141-E647-4902-A719-51DD44A27F3C}" type="slidenum">
              <a:rPr lang="zh-CN" altLang="en-US" smtClean="0">
                <a:solidFill>
                  <a:prstClr val="black"/>
                </a:solidFill>
              </a:rPr>
              <a:pPr defTabSz="685983" fontAlgn="base">
                <a:buClrTx/>
                <a:buSzTx/>
                <a:defRPr/>
              </a:pPr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2D907A2-3B8F-4079-8DCF-6B6EF2258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75599"/>
              </p:ext>
            </p:extLst>
          </p:nvPr>
        </p:nvGraphicFramePr>
        <p:xfrm>
          <a:off x="266813" y="515198"/>
          <a:ext cx="8610374" cy="409547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84003">
                  <a:extLst>
                    <a:ext uri="{9D8B030D-6E8A-4147-A177-3AD203B41FA5}">
                      <a16:colId xmlns:a16="http://schemas.microsoft.com/office/drawing/2014/main" val="133432428"/>
                    </a:ext>
                  </a:extLst>
                </a:gridCol>
                <a:gridCol w="3625421">
                  <a:extLst>
                    <a:ext uri="{9D8B030D-6E8A-4147-A177-3AD203B41FA5}">
                      <a16:colId xmlns:a16="http://schemas.microsoft.com/office/drawing/2014/main" val="1633291721"/>
                    </a:ext>
                  </a:extLst>
                </a:gridCol>
                <a:gridCol w="3700950">
                  <a:extLst>
                    <a:ext uri="{9D8B030D-6E8A-4147-A177-3AD203B41FA5}">
                      <a16:colId xmlns:a16="http://schemas.microsoft.com/office/drawing/2014/main" val="796468175"/>
                    </a:ext>
                  </a:extLst>
                </a:gridCol>
              </a:tblGrid>
              <a:tr h="640067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貸款名稱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小額貸款擴大保證措施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zh-TW" alt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批次保證擴大保證措施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282258"/>
                  </a:ext>
                </a:extLst>
              </a:tr>
              <a:tr h="800084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實收資本額在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</a:t>
                      </a:r>
                      <a:endParaRPr kumimoji="0" lang="en-US" altLang="zh-TW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之辦理公司、有限合夥登記或商業登記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實收資本額在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</a:t>
                      </a:r>
                      <a:endParaRPr kumimoji="0" lang="en-US" altLang="zh-TW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之辦理公司、有限合夥登記或商業登記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99324"/>
                  </a:ext>
                </a:extLst>
              </a:tr>
              <a:tr h="720076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保證融資額度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單一企業</a:t>
                      </a: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600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同一金融機構對單一企業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600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11078"/>
                  </a:ext>
                </a:extLst>
              </a:tr>
              <a:tr h="720076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貸款利率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依承貸金融機構相關規定辦理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2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依承貸金融機構相關規定辦理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219439"/>
                  </a:ext>
                </a:extLst>
              </a:tr>
              <a:tr h="607588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保證成數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最高</a:t>
                      </a: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9.5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13730"/>
                  </a:ext>
                </a:extLst>
              </a:tr>
              <a:tr h="607588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保證手續費率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0.375</a:t>
                      </a:r>
                      <a:r>
                        <a:rPr kumimoji="0" lang="zh-TW" altLang="en-U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％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0.15％</a:t>
                      </a:r>
                      <a:endParaRPr kumimoji="0" lang="zh-TW" alt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55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59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150813"/>
            <a:ext cx="8229600" cy="857250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促進企業創新直接保證方案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12762" y="1169987"/>
            <a:ext cx="8402524" cy="3716338"/>
          </a:xfrm>
        </p:spPr>
        <p:txBody>
          <a:bodyPr anchor="t">
            <a:norm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　　的：協助中小企業取得創新所需資金。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適用對象：研發計畫經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個專案計畫核定補助，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並經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經濟部推薦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之中小企業。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保證成數：一律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 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手續費率：年費率固定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0.375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額度上限：依核定計畫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範圍內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扣除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補助款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輔導款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並受信保基金同一企業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億元之限制。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申請條件：企業應於核定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計畫執行期間內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提出申請，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每案計畫以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申請一次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為限，得於核定額度內分次動用。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實施期間：至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日止。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0" y="4613275"/>
            <a:ext cx="512763" cy="273050"/>
          </a:xfrm>
        </p:spPr>
        <p:txBody>
          <a:bodyPr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fld id="{4B02D715-0663-4FF0-90E8-61660853FE24}" type="slidenum">
              <a:rPr kumimoji="0" lang="zh-TW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t>13</a:t>
            </a:fld>
            <a:endParaRPr kumimoji="0" lang="zh-TW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3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折角形 17">
            <a:extLst>
              <a:ext uri="{FF2B5EF4-FFF2-40B4-BE49-F238E27FC236}">
                <a16:creationId xmlns:a16="http://schemas.microsoft.com/office/drawing/2014/main" id="{4B8F53D4-EB54-4657-A5AF-D40CD11CFA7C}"/>
              </a:ext>
            </a:extLst>
          </p:cNvPr>
          <p:cNvSpPr/>
          <p:nvPr/>
        </p:nvSpPr>
        <p:spPr>
          <a:xfrm>
            <a:off x="304912" y="465679"/>
            <a:ext cx="8534176" cy="4376897"/>
          </a:xfrm>
          <a:prstGeom prst="foldedCorner">
            <a:avLst>
              <a:gd name="adj" fmla="val 15985"/>
            </a:avLst>
          </a:prstGeom>
          <a:solidFill>
            <a:srgbClr val="FFD653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BD5CFAD-5B52-4EDB-BC52-D4E47B777113}"/>
              </a:ext>
            </a:extLst>
          </p:cNvPr>
          <p:cNvSpPr/>
          <p:nvPr/>
        </p:nvSpPr>
        <p:spPr>
          <a:xfrm>
            <a:off x="-22705" y="412084"/>
            <a:ext cx="9044526" cy="4823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6C9F508-18BB-4C45-9170-5A8797370FC0}"/>
              </a:ext>
            </a:extLst>
          </p:cNvPr>
          <p:cNvSpPr/>
          <p:nvPr/>
        </p:nvSpPr>
        <p:spPr>
          <a:xfrm>
            <a:off x="774895" y="440667"/>
            <a:ext cx="4985173" cy="445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zh-TW" altLang="en-US" sz="2101" b="1" i="0" u="none" strike="noStrike" kern="1200" cap="none" spc="0" normalizeH="0" baseline="0" noProof="0" dirty="0">
                <a:ln w="12700">
                  <a:noFill/>
                </a:ln>
                <a:solidFill>
                  <a:prstClr val="white"/>
                </a:solidFill>
                <a:effectLst>
                  <a:outerShdw blurRad="50800" dist="50800" dir="3600000" algn="ctr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經濟部</a:t>
            </a:r>
            <a:r>
              <a:rPr kumimoji="0" lang="zh-TW" altLang="en-US" sz="2101" b="1" i="0" u="none" strike="noStrike" kern="1200" cap="none" spc="0" normalizeH="0" baseline="0" noProof="0" dirty="0">
                <a:ln w="12700"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50800" dist="50800" dir="3600000" algn="ctr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創新研發</a:t>
            </a:r>
            <a:r>
              <a:rPr kumimoji="0" lang="zh-TW" altLang="en-US" sz="2101" b="1" i="0" u="none" strike="noStrike" kern="1200" cap="none" spc="0" normalizeH="0" baseline="0" noProof="0" dirty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50800" dir="3600000" algn="ctr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補助款</a:t>
            </a:r>
            <a:r>
              <a:rPr kumimoji="0" lang="zh-TW" altLang="en-US" sz="2101" b="1" i="0" u="none" strike="noStrike" kern="1200" cap="none" spc="0" normalizeH="0" baseline="0" noProof="0" dirty="0">
                <a:ln w="12700">
                  <a:noFill/>
                </a:ln>
                <a:solidFill>
                  <a:prstClr val="white"/>
                </a:solidFill>
                <a:effectLst>
                  <a:outerShdw blurRad="50800" dist="50800" dir="3600000" algn="ctr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項目</a:t>
            </a:r>
            <a:endParaRPr kumimoji="0" lang="en-US" altLang="zh-TW" sz="1800" b="1" i="0" u="none" strike="noStrike" kern="1200" cap="none" spc="0" normalizeH="0" baseline="0" noProof="0" dirty="0">
              <a:ln w="19050">
                <a:noFill/>
              </a:ln>
              <a:solidFill>
                <a:prstClr val="white"/>
              </a:solidFill>
              <a:effectLst>
                <a:outerShdw blurRad="50800" dist="50800" dir="3600000" algn="ctr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Microsoft JhengHei" pitchFamily="34" charset="-120"/>
              <a:ea typeface="Microsoft JhengHei" pitchFamily="34" charset="-120"/>
              <a:cs typeface="+mn-cs"/>
            </a:endParaRPr>
          </a:p>
        </p:txBody>
      </p:sp>
      <p:sp>
        <p:nvSpPr>
          <p:cNvPr id="63493" name="文字方塊 3">
            <a:extLst>
              <a:ext uri="{FF2B5EF4-FFF2-40B4-BE49-F238E27FC236}">
                <a16:creationId xmlns:a16="http://schemas.microsoft.com/office/drawing/2014/main" id="{34937251-F97C-44C0-B340-DD1C41FEB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1266" y="176266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187B3A9-3DDD-4435-9963-29BEE6F45D66}"/>
              </a:ext>
            </a:extLst>
          </p:cNvPr>
          <p:cNvSpPr/>
          <p:nvPr/>
        </p:nvSpPr>
        <p:spPr>
          <a:xfrm>
            <a:off x="440044" y="1014726"/>
            <a:ext cx="8259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1129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專案計畫核定補助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7BE02601-162A-4EFD-9D43-0A58E8CFE0AF}"/>
              </a:ext>
            </a:extLst>
          </p:cNvPr>
          <p:cNvGrpSpPr>
            <a:grpSpLocks/>
          </p:cNvGrpSpPr>
          <p:nvPr/>
        </p:nvGrpSpPr>
        <p:grpSpPr bwMode="auto">
          <a:xfrm>
            <a:off x="441879" y="1441101"/>
            <a:ext cx="8471859" cy="2761945"/>
            <a:chOff x="416969" y="1920880"/>
            <a:chExt cx="8698053" cy="3680648"/>
          </a:xfrm>
        </p:grpSpPr>
        <p:cxnSp>
          <p:nvCxnSpPr>
            <p:cNvPr id="21" name="直接连接符 30">
              <a:extLst>
                <a:ext uri="{FF2B5EF4-FFF2-40B4-BE49-F238E27FC236}">
                  <a16:creationId xmlns:a16="http://schemas.microsoft.com/office/drawing/2014/main" id="{B65C70DE-E42F-4C4F-9C3F-7DA77081119A}"/>
                </a:ext>
              </a:extLst>
            </p:cNvPr>
            <p:cNvCxnSpPr/>
            <p:nvPr/>
          </p:nvCxnSpPr>
          <p:spPr>
            <a:xfrm rot="16200000" flipH="1">
              <a:off x="2675837" y="3670714"/>
              <a:ext cx="3501255" cy="1588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71B69CB9-3163-4B5F-B611-FFCB1517CC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969" y="2060549"/>
              <a:ext cx="3480279" cy="354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小型企業創新研發計畫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中央型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SBIR)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A+</a:t>
              </a: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企業創新研發淬鍊計畫</a:t>
              </a: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業界能專計畫</a:t>
              </a: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服務業創新研發計畫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(SIIR)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協助傳統產業技術開發計畫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(CITD)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產業升級創新平台輔導計畫</a:t>
              </a: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資料經濟生態系推動計畫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製造業價值鏈資訊應用計畫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精進核心高分子才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Pilot P.</a:t>
              </a: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推動計畫</a:t>
              </a:r>
            </a:p>
            <a:p>
              <a:pPr marL="214370" marR="0" lvl="0" indent="-214370" algn="ctr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endParaRPr kumimoji="0" lang="zh-TW" altLang="zh-TW" sz="1350" b="1" i="0" u="none" strike="noStrike" kern="1200" cap="none" spc="-113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7379D0E3-708E-42FA-BE4B-BC1FE06D3C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8283" y="2006348"/>
              <a:ext cx="4596739" cy="354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中小企業城鄉創生轉型輔導計畫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(SBTR)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企業新創共創發展</a:t>
              </a: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計畫</a:t>
              </a: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前瞻基礎建設計畫－中小企業行動智慧應用計畫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推動中小型製造業供應鏈導入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AI</a:t>
              </a: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應用加值計畫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次世代產業新創淬錬計畫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流通服務智慧化推動計畫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經濟部建構零售業暨服務業數據共享創新服務計畫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-</a:t>
              </a: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數位轉型補助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經濟部商業服務業節能補助計畫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-</a:t>
              </a: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系統節能專案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其他經經濟部核定補助或輔導計畫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pic>
        <p:nvPicPr>
          <p:cNvPr id="51" name="图片占位符 12">
            <a:extLst>
              <a:ext uri="{FF2B5EF4-FFF2-40B4-BE49-F238E27FC236}">
                <a16:creationId xmlns:a16="http://schemas.microsoft.com/office/drawing/2014/main" id="{D88DBE4B-D9FB-4DF4-9413-2BD0A94D2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68" y="237584"/>
            <a:ext cx="1458519" cy="748297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4" name="图片占位符 12">
            <a:extLst>
              <a:ext uri="{FF2B5EF4-FFF2-40B4-BE49-F238E27FC236}">
                <a16:creationId xmlns:a16="http://schemas.microsoft.com/office/drawing/2014/main" id="{194A132F-B774-410E-93DE-C9BD5A277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85" y="4331284"/>
            <a:ext cx="1459266" cy="747389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图片占位符 12">
            <a:extLst>
              <a:ext uri="{FF2B5EF4-FFF2-40B4-BE49-F238E27FC236}">
                <a16:creationId xmlns:a16="http://schemas.microsoft.com/office/drawing/2014/main" id="{8BC3FBAC-B366-480D-B5BD-4C80F019A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79" y="252008"/>
            <a:ext cx="1457088" cy="748296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图片占位符 12">
            <a:extLst>
              <a:ext uri="{FF2B5EF4-FFF2-40B4-BE49-F238E27FC236}">
                <a16:creationId xmlns:a16="http://schemas.microsoft.com/office/drawing/2014/main" id="{569B2998-3900-4F8E-AB4F-16E219669E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0" y="4331284"/>
            <a:ext cx="1457088" cy="746273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2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133C76E-3CC1-4A00-91BC-CA5A42664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78" y="453626"/>
            <a:ext cx="5562454" cy="2056102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49C532-1DDB-48AD-9272-46B8738CA9D3}"/>
              </a:ext>
            </a:extLst>
          </p:cNvPr>
          <p:cNvSpPr txBox="1">
            <a:spLocks/>
          </p:cNvSpPr>
          <p:nvPr/>
        </p:nvSpPr>
        <p:spPr>
          <a:xfrm>
            <a:off x="533506" y="2572544"/>
            <a:ext cx="8440922" cy="2118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目的：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為致力於扶植數位內容、生技醫療、影視文化、綠色能源、衛星科技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等各產業或各領域之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新創企業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社創企業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具無形資產之企業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，提供多元融資保證管道。     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對象：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經營模式具可行性、研發技術獲肯定或企業具有發展潛力，但融資條件不足之中小企業。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21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941BA26-7AA8-462C-9296-472DDE7D4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193625"/>
              </p:ext>
            </p:extLst>
          </p:nvPr>
        </p:nvGraphicFramePr>
        <p:xfrm>
          <a:off x="228714" y="1136744"/>
          <a:ext cx="8524301" cy="3912338"/>
        </p:xfrm>
        <a:graphic>
          <a:graphicData uri="http://schemas.openxmlformats.org/drawingml/2006/table">
            <a:tbl>
              <a:tblPr/>
              <a:tblGrid>
                <a:gridCol w="1465789">
                  <a:extLst>
                    <a:ext uri="{9D8B030D-6E8A-4147-A177-3AD203B41FA5}">
                      <a16:colId xmlns:a16="http://schemas.microsoft.com/office/drawing/2014/main" val="1203479102"/>
                    </a:ext>
                  </a:extLst>
                </a:gridCol>
                <a:gridCol w="1582131">
                  <a:extLst>
                    <a:ext uri="{9D8B030D-6E8A-4147-A177-3AD203B41FA5}">
                      <a16:colId xmlns:a16="http://schemas.microsoft.com/office/drawing/2014/main" val="2504494799"/>
                    </a:ext>
                  </a:extLst>
                </a:gridCol>
                <a:gridCol w="1676356">
                  <a:extLst>
                    <a:ext uri="{9D8B030D-6E8A-4147-A177-3AD203B41FA5}">
                      <a16:colId xmlns:a16="http://schemas.microsoft.com/office/drawing/2014/main" val="2520921876"/>
                    </a:ext>
                  </a:extLst>
                </a:gridCol>
                <a:gridCol w="1447762">
                  <a:extLst>
                    <a:ext uri="{9D8B030D-6E8A-4147-A177-3AD203B41FA5}">
                      <a16:colId xmlns:a16="http://schemas.microsoft.com/office/drawing/2014/main" val="1396293261"/>
                    </a:ext>
                  </a:extLst>
                </a:gridCol>
                <a:gridCol w="1827701">
                  <a:extLst>
                    <a:ext uri="{9D8B030D-6E8A-4147-A177-3AD203B41FA5}">
                      <a16:colId xmlns:a16="http://schemas.microsoft.com/office/drawing/2014/main" val="2715429028"/>
                    </a:ext>
                  </a:extLst>
                </a:gridCol>
                <a:gridCol w="524562">
                  <a:extLst>
                    <a:ext uri="{9D8B030D-6E8A-4147-A177-3AD203B41FA5}">
                      <a16:colId xmlns:a16="http://schemas.microsoft.com/office/drawing/2014/main" val="2422544588"/>
                    </a:ext>
                  </a:extLst>
                </a:gridCol>
              </a:tblGrid>
              <a:tr h="385173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貸款對象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貸款額度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保證成數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申請</a:t>
                      </a:r>
                      <a:endParaRPr lang="en-US" alt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方式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196926"/>
                  </a:ext>
                </a:extLst>
              </a:tr>
              <a:tr h="684885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促進企業創新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直接保證方案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通過經濟部補助或輔導計畫之中小企業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如：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SBIR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SIIR…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核定計畫金額八成內扣除補助款後之金額。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同一企業保證融資總額度上限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億元。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一律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9.5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7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接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向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信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金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請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1759"/>
                  </a:ext>
                </a:extLst>
              </a:tr>
              <a:tr h="537822">
                <a:tc rowSpan="5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新創企業暨無形資產融資信用保證措施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成立</a:t>
                      </a:r>
                      <a:r>
                        <a:rPr lang="zh-TW" sz="12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未滿</a:t>
                      </a:r>
                      <a:r>
                        <a:rPr lang="en-US" sz="12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2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具創新</a:t>
                      </a:r>
                      <a:endParaRPr lang="en-US" altLang="zh-TW" sz="12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能力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新創企業。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具無形資產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之中小企</a:t>
                      </a: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業，其技術或產品已</a:t>
                      </a: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取得我國專利權。</a:t>
                      </a: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（資格二擇一）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資本額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≦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融資額度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萬元以下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最低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9.5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成，最高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94327"/>
                  </a:ext>
                </a:extLst>
              </a:tr>
              <a:tr h="3832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資本額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&gt;1,000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≦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86320"/>
                  </a:ext>
                </a:extLst>
              </a:tr>
              <a:tr h="2458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融資額度逾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最低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成，最高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9.5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6822407"/>
                  </a:ext>
                </a:extLst>
              </a:tr>
              <a:tr h="4571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資本額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&gt;3,000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5055579"/>
                  </a:ext>
                </a:extLst>
              </a:tr>
              <a:tr h="538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同一企業保證融資總額度最高</a:t>
                      </a: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億元，不受本基金「同一企業保證融資總額度上限」限制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22130"/>
                  </a:ext>
                </a:extLst>
              </a:tr>
              <a:tr h="679274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直接信用保證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中小企業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同一企業保證融資總額度上限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億元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最高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9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另有規定者不在此限</a:t>
                      </a:r>
                      <a:r>
                        <a:rPr lang="en-US" sz="9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756615"/>
                  </a:ext>
                </a:extLst>
              </a:tr>
            </a:tbl>
          </a:graphicData>
        </a:graphic>
      </p:graphicFrame>
      <p:grpSp>
        <p:nvGrpSpPr>
          <p:cNvPr id="6" name="群組 5">
            <a:extLst>
              <a:ext uri="{FF2B5EF4-FFF2-40B4-BE49-F238E27FC236}">
                <a16:creationId xmlns:a16="http://schemas.microsoft.com/office/drawing/2014/main" id="{BC988518-12A3-479E-861D-C10539665630}"/>
              </a:ext>
            </a:extLst>
          </p:cNvPr>
          <p:cNvGrpSpPr/>
          <p:nvPr/>
        </p:nvGrpSpPr>
        <p:grpSpPr>
          <a:xfrm>
            <a:off x="7848514" y="1353377"/>
            <a:ext cx="1523960" cy="1219168"/>
            <a:chOff x="8736466" y="387155"/>
            <a:chExt cx="2180801" cy="1631658"/>
          </a:xfrm>
        </p:grpSpPr>
        <p:sp>
          <p:nvSpPr>
            <p:cNvPr id="7" name="爆炸 1 5">
              <a:extLst>
                <a:ext uri="{FF2B5EF4-FFF2-40B4-BE49-F238E27FC236}">
                  <a16:creationId xmlns:a16="http://schemas.microsoft.com/office/drawing/2014/main" id="{82BDCFB9-E612-484A-8D9E-0A04B9204F8F}"/>
                </a:ext>
              </a:extLst>
            </p:cNvPr>
            <p:cNvSpPr/>
            <p:nvPr/>
          </p:nvSpPr>
          <p:spPr>
            <a:xfrm rot="654789">
              <a:off x="8736466" y="387155"/>
              <a:ext cx="2180801" cy="1631658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47160B6-B351-49AA-B053-DF760BDC1AE6}"/>
                </a:ext>
              </a:extLst>
            </p:cNvPr>
            <p:cNvSpPr txBox="1"/>
            <p:nvPr/>
          </p:nvSpPr>
          <p:spPr>
            <a:xfrm rot="1442141">
              <a:off x="9015838" y="1006382"/>
              <a:ext cx="1563735" cy="393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高保證成數</a:t>
              </a:r>
            </a:p>
          </p:txBody>
        </p:sp>
      </p:grpSp>
      <p:sp>
        <p:nvSpPr>
          <p:cNvPr id="10" name="標題 1">
            <a:extLst>
              <a:ext uri="{FF2B5EF4-FFF2-40B4-BE49-F238E27FC236}">
                <a16:creationId xmlns:a16="http://schemas.microsoft.com/office/drawing/2014/main" id="{BF2FFBD9-6A20-4522-93F5-07CAE6FD38C2}"/>
              </a:ext>
            </a:extLst>
          </p:cNvPr>
          <p:cNvSpPr txBox="1">
            <a:spLocks/>
          </p:cNvSpPr>
          <p:nvPr/>
        </p:nvSpPr>
        <p:spPr>
          <a:xfrm>
            <a:off x="439842" y="286605"/>
            <a:ext cx="7591441" cy="7619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1" kern="1200">
                <a:solidFill>
                  <a:schemeClr val="tx1"/>
                </a:solidFill>
                <a:latin typeface="+mj-lt"/>
                <a:ea typeface="SimSun" pitchFamily="2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342991" algn="ctr" rtl="0" fontAlgn="base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685983" algn="ctr" rtl="0" fontAlgn="base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1028974" algn="ctr" rtl="0" fontAlgn="base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1371966" algn="ctr" rtl="0" fontAlgn="base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直接保證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協助企業之保證措施</a:t>
            </a:r>
          </a:p>
        </p:txBody>
      </p:sp>
    </p:spTree>
    <p:extLst>
      <p:ext uri="{BB962C8B-B14F-4D97-AF65-F5344CB8AC3E}">
        <p14:creationId xmlns:p14="http://schemas.microsoft.com/office/powerpoint/2010/main" val="15361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49C532-1DDB-48AD-9272-46B8738CA9D3}"/>
              </a:ext>
            </a:extLst>
          </p:cNvPr>
          <p:cNvSpPr txBox="1">
            <a:spLocks/>
          </p:cNvSpPr>
          <p:nvPr/>
        </p:nvSpPr>
        <p:spPr>
          <a:xfrm>
            <a:off x="1219288" y="2039158"/>
            <a:ext cx="7526546" cy="2057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接保證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諮詢窗口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新創企業及直接保證科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02-23214261#250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zh-TW" altLang="zh-TW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0800-699-588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2B37139-610B-4389-A733-EA9D48228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18" y="362802"/>
            <a:ext cx="7197712" cy="160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BC4198C9-73B1-4E31-8813-316AC20A7899}"/>
              </a:ext>
            </a:extLst>
          </p:cNvPr>
          <p:cNvSpPr/>
          <p:nvPr/>
        </p:nvSpPr>
        <p:spPr>
          <a:xfrm>
            <a:off x="596804" y="168873"/>
            <a:ext cx="7950392" cy="500217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983" fontAlgn="base">
              <a:buClrTx/>
              <a:buSzTx/>
              <a:defRPr/>
            </a:pPr>
            <a:endParaRPr lang="zh-CN" altLang="en-US" sz="165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F78BB9F-C939-40D1-8A65-B5FCC656F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9175" y="4868179"/>
            <a:ext cx="504825" cy="273928"/>
          </a:xfrm>
        </p:spPr>
        <p:txBody>
          <a:bodyPr/>
          <a:lstStyle/>
          <a:p>
            <a:pPr defTabSz="685983" fontAlgn="base">
              <a:buClrTx/>
              <a:buSzTx/>
            </a:pPr>
            <a:fld id="{9EC60668-B082-4A48-96D9-F6F26FDD8B38}" type="slidenum">
              <a:rPr kumimoji="1" lang="zh-CN" altLang="en-US" smtClean="0">
                <a:latin typeface="Times New Roman" panose="02020603050405020304" pitchFamily="18" charset="0"/>
              </a:rPr>
              <a:pPr defTabSz="685983" fontAlgn="base">
                <a:buClrTx/>
                <a:buSzTx/>
              </a:pPr>
              <a:t>18</a:t>
            </a:fld>
            <a:endParaRPr kumimoji="1"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4018D35-FDCD-456B-8096-4AF1A07618CA}"/>
              </a:ext>
            </a:extLst>
          </p:cNvPr>
          <p:cNvSpPr/>
          <p:nvPr/>
        </p:nvSpPr>
        <p:spPr>
          <a:xfrm>
            <a:off x="56011" y="123525"/>
            <a:ext cx="4744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983" eaLnBrk="1" fontAlgn="base" hangingPunct="1">
              <a:buClrTx/>
              <a:buSzTx/>
              <a:defRPr/>
            </a:pPr>
            <a:r>
              <a:rPr lang="zh-TW" altLang="en-US" sz="2800" b="1" kern="100" dirty="0">
                <a:solidFill>
                  <a:srgbClr val="66FF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政府輔導機關諮詢專線</a:t>
            </a:r>
            <a:r>
              <a:rPr lang="en-US" altLang="zh-TW" sz="2800" b="1" kern="100" dirty="0">
                <a:solidFill>
                  <a:srgbClr val="66FF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-</a:t>
            </a:r>
            <a:endParaRPr kumimoji="1" lang="en-US" altLang="zh-CN" sz="2800" b="1" dirty="0">
              <a:ln w="15875">
                <a:solidFill>
                  <a:srgbClr val="C00000"/>
                </a:solidFill>
              </a:ln>
              <a:solidFill>
                <a:srgbClr val="66FFFF"/>
              </a:solidFill>
              <a:effectLst>
                <a:reflection stA="55000" endA="300" endPos="74000" dir="5400000" sy="-100000" algn="bl" rotWithShape="0"/>
              </a:effectLst>
              <a:latin typeface="MS PGothic" panose="020B0600070205080204" pitchFamily="34" charset="-128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C2301B9-47C6-4780-8987-F076D5624556}"/>
              </a:ext>
            </a:extLst>
          </p:cNvPr>
          <p:cNvSpPr/>
          <p:nvPr/>
        </p:nvSpPr>
        <p:spPr>
          <a:xfrm>
            <a:off x="56011" y="714438"/>
            <a:ext cx="578897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經濟部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中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小及新創</a:t>
            </a:r>
            <a:r>
              <a:rPr lang="zh-TW" altLang="en-US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企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業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署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馬上辦服務中心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0800-056-476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zh-TW" altLang="en-US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馬上辦服務中心暨財會資訊服務網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 https://0800056476.sme.gov.tw/</a:t>
            </a:r>
            <a:endParaRPr lang="zh-TW" altLang="zh-TW" sz="2000" b="1" kern="100" dirty="0">
              <a:solidFill>
                <a:srgbClr val="3333FF"/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 </a:t>
            </a:r>
            <a:endParaRPr lang="zh-TW" altLang="zh-TW" sz="2000" b="1" kern="100" dirty="0"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財團法人</a:t>
            </a: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中小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企業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信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用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保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證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基金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0800-089-921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en-US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官網：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https://www.smeg.org.tw/</a:t>
            </a:r>
            <a:endParaRPr lang="zh-TW" altLang="zh-TW" sz="2000" b="1" kern="100" dirty="0">
              <a:solidFill>
                <a:srgbClr val="3333FF"/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 </a:t>
            </a:r>
          </a:p>
          <a:p>
            <a:pPr algn="l">
              <a:spcAft>
                <a:spcPts val="0"/>
              </a:spcAft>
            </a:pPr>
            <a:endParaRPr lang="en-US" altLang="zh-TW" sz="2000" b="1" kern="100" dirty="0"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財團法人</a:t>
            </a: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台灣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中小企業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聯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合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輔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導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基金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會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企業融資診斷服務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-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0800-219-666</a:t>
            </a:r>
            <a:endParaRPr lang="zh-TW" altLang="zh-TW" sz="2000" b="1" kern="100" dirty="0">
              <a:solidFill>
                <a:srgbClr val="3333FF"/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債務清償協助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-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0800-219-777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en-US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官網：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https://www.smecf.org.tw/</a:t>
            </a:r>
            <a:endParaRPr lang="zh-TW" altLang="zh-TW" sz="2000" b="1" kern="100" dirty="0">
              <a:solidFill>
                <a:srgbClr val="3333FF"/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BE884D4-B6AF-4A51-9259-BB4055864185}"/>
              </a:ext>
            </a:extLst>
          </p:cNvPr>
          <p:cNvSpPr/>
          <p:nvPr/>
        </p:nvSpPr>
        <p:spPr>
          <a:xfrm>
            <a:off x="5844987" y="631436"/>
            <a:ext cx="3428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800" kern="100" dirty="0">
                <a:solidFill>
                  <a:srgbClr val="00FF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您不需要融資代辦！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B3BA719-5F03-4E41-A658-CEA6720F2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64" y="1085509"/>
            <a:ext cx="3144425" cy="3849173"/>
          </a:xfrm>
          <a:prstGeom prst="rect">
            <a:avLst/>
          </a:prstGeom>
        </p:spPr>
      </p:pic>
      <p:pic>
        <p:nvPicPr>
          <p:cNvPr id="18" name="Picture 2" descr="智能客服new(另開新視窗)">
            <a:extLst>
              <a:ext uri="{FF2B5EF4-FFF2-40B4-BE49-F238E27FC236}">
                <a16:creationId xmlns:a16="http://schemas.microsoft.com/office/drawing/2014/main" id="{DF5315D3-13FF-42C9-A396-ACE4F16D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70" y="1940227"/>
            <a:ext cx="1520262" cy="15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0800056476.sme.gov.tw/upload/webchatAI.gif">
            <a:extLst>
              <a:ext uri="{FF2B5EF4-FFF2-40B4-BE49-F238E27FC236}">
                <a16:creationId xmlns:a16="http://schemas.microsoft.com/office/drawing/2014/main" id="{C349B89D-3CD7-4A4D-852A-9138E261F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98" y="1085509"/>
            <a:ext cx="1034578" cy="10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930F03B-85F8-44B7-8799-1C81B9954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396" y="3334524"/>
            <a:ext cx="976340" cy="8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B6FDEC6-FB40-4060-AFD9-6A8A908B6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B76B9141-E647-4902-A719-51DD44A27F3C}" type="slidenum">
              <a:rPr kumimoji="0" lang="zh-CN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</a:t>
            </a:fld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2D907A2-3B8F-4079-8DCF-6B6EF22587ED}"/>
              </a:ext>
            </a:extLst>
          </p:cNvPr>
          <p:cNvGraphicFramePr>
            <a:graphicFrameLocks noGrp="1"/>
          </p:cNvGraphicFramePr>
          <p:nvPr/>
        </p:nvGraphicFramePr>
        <p:xfrm>
          <a:off x="152516" y="893331"/>
          <a:ext cx="8610374" cy="380989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84003">
                  <a:extLst>
                    <a:ext uri="{9D8B030D-6E8A-4147-A177-3AD203B41FA5}">
                      <a16:colId xmlns:a16="http://schemas.microsoft.com/office/drawing/2014/main" val="133432428"/>
                    </a:ext>
                  </a:extLst>
                </a:gridCol>
                <a:gridCol w="3625421">
                  <a:extLst>
                    <a:ext uri="{9D8B030D-6E8A-4147-A177-3AD203B41FA5}">
                      <a16:colId xmlns:a16="http://schemas.microsoft.com/office/drawing/2014/main" val="1633291721"/>
                    </a:ext>
                  </a:extLst>
                </a:gridCol>
                <a:gridCol w="3700950">
                  <a:extLst>
                    <a:ext uri="{9D8B030D-6E8A-4147-A177-3AD203B41FA5}">
                      <a16:colId xmlns:a16="http://schemas.microsoft.com/office/drawing/2014/main" val="796468175"/>
                    </a:ext>
                  </a:extLst>
                </a:gridCol>
              </a:tblGrid>
              <a:tr h="506399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設立地區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新竹市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新竹縣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282258"/>
                  </a:ext>
                </a:extLst>
              </a:tr>
              <a:tr h="632999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貸款名稱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新竹市中小企業及個人便利貸款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zh-TW" alt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新竹縣圓夢貸款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99324"/>
                  </a:ext>
                </a:extLst>
              </a:tr>
              <a:tr h="569699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中小企業、小規模商業、</a:t>
                      </a:r>
                      <a:endParaRPr kumimoji="0" lang="en-US" altLang="zh-TW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歲以上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65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歲以下之新竹市市民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中小企業、小規模商業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11078"/>
                  </a:ext>
                </a:extLst>
              </a:tr>
              <a:tr h="569699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保證融資額度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最高</a:t>
                      </a: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1,200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最高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200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22805"/>
                  </a:ext>
                </a:extLst>
              </a:tr>
              <a:tr h="569699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貸款利率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中華郵政二年期定期儲金機動利率加年息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1.325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％機動計息為上限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目前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3.045%)</a:t>
                      </a:r>
                      <a:endParaRPr kumimoji="0" lang="zh-TW" alt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中華郵政二年期定期儲金機動利率加年息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1.325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％機動計息為上限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目前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3.045%)</a:t>
                      </a:r>
                      <a:endParaRPr kumimoji="0" lang="zh-TW" alt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219439"/>
                  </a:ext>
                </a:extLst>
              </a:tr>
              <a:tr h="480702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保證成數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13730"/>
                  </a:ext>
                </a:extLst>
              </a:tr>
              <a:tr h="480702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保證手續費率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0.375</a:t>
                      </a:r>
                      <a:r>
                        <a:rPr kumimoji="0" lang="zh-TW" altLang="en-U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％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0.375％</a:t>
                      </a:r>
                      <a:endParaRPr kumimoji="0" lang="zh-TW" alt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55612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55F55AC8-83DB-431E-8843-AEE6D266EDF5}"/>
              </a:ext>
            </a:extLst>
          </p:cNvPr>
          <p:cNvSpPr txBox="1">
            <a:spLocks noChangeArrowheads="1"/>
          </p:cNvSpPr>
          <p:nvPr/>
        </p:nvSpPr>
        <p:spPr>
          <a:xfrm>
            <a:off x="2133664" y="134208"/>
            <a:ext cx="5257662" cy="6706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itchFamily="2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301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與縣市政府合作之相對保證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89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4">
            <a:extLst>
              <a:ext uri="{FF2B5EF4-FFF2-40B4-BE49-F238E27FC236}">
                <a16:creationId xmlns:a16="http://schemas.microsoft.com/office/drawing/2014/main" id="{38A97DBB-E1CD-453D-8C8C-17684CA70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444898"/>
            <a:ext cx="9144000" cy="71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宋体" pitchFamily="2" charset="-122"/>
              <a:cs typeface="+mn-cs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BED0F25B-3407-468E-A28F-0A174E1AC9F2}"/>
              </a:ext>
            </a:extLst>
          </p:cNvPr>
          <p:cNvSpPr txBox="1"/>
          <p:nvPr/>
        </p:nvSpPr>
        <p:spPr>
          <a:xfrm>
            <a:off x="100012" y="12847"/>
            <a:ext cx="8929688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mo Bold"/>
              </a:rPr>
              <a:t>中小微企業多元發展專案貸款信用保證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mo Bold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2EE669A-1DAE-4F74-AA7C-32A26026B65D}"/>
              </a:ext>
            </a:extLst>
          </p:cNvPr>
          <p:cNvGraphicFramePr>
            <a:graphicFrameLocks noGrp="1"/>
          </p:cNvGraphicFramePr>
          <p:nvPr/>
        </p:nvGraphicFramePr>
        <p:xfrm>
          <a:off x="91911" y="538122"/>
          <a:ext cx="8915400" cy="462661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33934">
                  <a:extLst>
                    <a:ext uri="{9D8B030D-6E8A-4147-A177-3AD203B41FA5}">
                      <a16:colId xmlns:a16="http://schemas.microsoft.com/office/drawing/2014/main" val="2455194037"/>
                    </a:ext>
                  </a:extLst>
                </a:gridCol>
                <a:gridCol w="7481466">
                  <a:extLst>
                    <a:ext uri="{9D8B030D-6E8A-4147-A177-3AD203B41FA5}">
                      <a16:colId xmlns:a16="http://schemas.microsoft.com/office/drawing/2014/main" val="3251605040"/>
                    </a:ext>
                  </a:extLst>
                </a:gridCol>
              </a:tblGrid>
              <a:tr h="7829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同時符合以下：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58775" indent="-358775"/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申請日前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最近六個月以內任一個月僱用員工數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三十人以下，依法辦理公司登記、商業登記、有限合夥登記之中小企業或僅辦理稅籍登記之營利事業，且營業及票債信正常者，但不含金融及保險業、特殊娛樂業。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朝數位轉型、淨零轉型或通路發展之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業。</a:t>
                      </a:r>
                      <a:endParaRPr lang="zh-TW" altLang="en-US" sz="12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488065"/>
                  </a:ext>
                </a:extLst>
              </a:tr>
              <a:tr h="8515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貸款用途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資本性支出：購置機器、設備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含運輸工具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1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週轉金支出：營運週轉金</a:t>
                      </a: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用於履約保證及開立信用狀等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間接授信</a:t>
                      </a:r>
                      <a:endParaRPr lang="en-US" altLang="zh-TW" sz="11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限新案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申請</a:t>
                      </a:r>
                      <a:endParaRPr lang="zh-TW" altLang="zh-TW" sz="1100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不得循環動用、不得借新還舊</a:t>
                      </a:r>
                      <a:endParaRPr lang="zh-TW" altLang="en-US" sz="11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422048"/>
                  </a:ext>
                </a:extLst>
              </a:tr>
              <a:tr h="531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保證融資額度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單一</a:t>
                      </a:r>
                      <a:r>
                        <a:rPr lang="zh-TW" altLang="en-US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業最高</a:t>
                      </a:r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3,500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，其中資本性支出最高不超過計畫經費之八成。</a:t>
                      </a:r>
                    </a:p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本貸款額度與「中小微企業多元發展批次信用保證」合併計算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同一企業最高</a:t>
                      </a:r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不受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同一企業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1.5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億元限制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097528"/>
                  </a:ext>
                </a:extLst>
              </a:tr>
              <a:tr h="4896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保證成數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累計融資額度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萬元以下</a:t>
                      </a:r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一律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</a:t>
                      </a:r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14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逾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萬元，最低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</a:t>
                      </a:r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4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40107"/>
                  </a:ext>
                </a:extLst>
              </a:tr>
              <a:tr h="2571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保證手續費年費率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0.1%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449370"/>
                  </a:ext>
                </a:extLst>
              </a:tr>
              <a:tr h="531502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貸款期間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資本性支出：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貸款期限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最長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，含寬限期最長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年。</a:t>
                      </a:r>
                    </a:p>
                    <a:p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週轉性支出：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貸款期限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最長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，含寬限期最長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年。</a:t>
                      </a: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※貸放後得由承貸金融機構依個案情形調整。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493833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貸款利率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高依郵儲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年期定儲機動利率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+0.5%(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機動計息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73653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利息補貼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屬利息補貼貸款案件者，補貼利息為年利率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1.5%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每一申貸事業補貼額度以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250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萬元為限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，每筆貸款利息補貼期限最長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個月。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315022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送保規定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依「中小微企業多元發展專案貸款要點」規定辦理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940534"/>
                  </a:ext>
                </a:extLst>
              </a:tr>
              <a:tr h="2354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辦理期限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117.10.31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以前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向金融機構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提出申請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117.12.31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以前動撥完畢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439282"/>
                  </a:ext>
                </a:extLst>
              </a:tr>
            </a:tbl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4D799A-AAD5-4065-B78F-07E2DD90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839" y="4870451"/>
            <a:ext cx="573161" cy="273844"/>
          </a:xfrm>
        </p:spPr>
        <p:txBody>
          <a:bodyPr/>
          <a:lstStyle>
            <a:lvl1pPr>
              <a:defRPr sz="10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fld id="{8DA84EE2-697C-4E9A-A771-61FB21B4CE1E}" type="slidenum">
              <a:rPr kumimoji="0" lang="zh-TW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t>3</a:t>
            </a:fld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4">
            <a:extLst>
              <a:ext uri="{FF2B5EF4-FFF2-40B4-BE49-F238E27FC236}">
                <a16:creationId xmlns:a16="http://schemas.microsoft.com/office/drawing/2014/main" id="{DE6D0153-F0BE-4B1A-9520-BD67972E64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491332"/>
            <a:ext cx="9144000" cy="71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宋体" pitchFamily="2" charset="-122"/>
              <a:cs typeface="+mn-cs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BED0F25B-3407-468E-A28F-0A174E1AC9F2}"/>
              </a:ext>
            </a:extLst>
          </p:cNvPr>
          <p:cNvSpPr txBox="1"/>
          <p:nvPr/>
        </p:nvSpPr>
        <p:spPr>
          <a:xfrm>
            <a:off x="157162" y="29369"/>
            <a:ext cx="8929688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mo Bold"/>
              </a:rPr>
              <a:t>中小微企業多元發展貸款批次信用保證措施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mo Bold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2EE669A-1DAE-4F74-AA7C-32A26026B65D}"/>
              </a:ext>
            </a:extLst>
          </p:cNvPr>
          <p:cNvGraphicFramePr>
            <a:graphicFrameLocks noGrp="1"/>
          </p:cNvGraphicFramePr>
          <p:nvPr/>
        </p:nvGraphicFramePr>
        <p:xfrm>
          <a:off x="64294" y="602061"/>
          <a:ext cx="8914210" cy="43887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33743">
                  <a:extLst>
                    <a:ext uri="{9D8B030D-6E8A-4147-A177-3AD203B41FA5}">
                      <a16:colId xmlns:a16="http://schemas.microsoft.com/office/drawing/2014/main" val="2455194037"/>
                    </a:ext>
                  </a:extLst>
                </a:gridCol>
                <a:gridCol w="7480467">
                  <a:extLst>
                    <a:ext uri="{9D8B030D-6E8A-4147-A177-3AD203B41FA5}">
                      <a16:colId xmlns:a16="http://schemas.microsoft.com/office/drawing/2014/main" val="3251605040"/>
                    </a:ext>
                  </a:extLst>
                </a:gridCol>
              </a:tblGrid>
              <a:tr h="4026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符合「中小微企業多元發展專案貸款要點」第五點規定者，惟</a:t>
                      </a:r>
                      <a:r>
                        <a:rPr lang="zh-TW" altLang="zh-TW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不含同點第一款僅辦理稅籍登記之營利事業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2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488065"/>
                  </a:ext>
                </a:extLst>
              </a:tr>
              <a:tr h="8515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貸款用途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資本性支出：購置機器、設備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含運輸工具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1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週轉金支出：營運週轉金</a:t>
                      </a: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用於履約保證及開立信用狀等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間接授信</a:t>
                      </a:r>
                      <a:endParaRPr lang="zh-TW" altLang="zh-TW" sz="1100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限新案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申請</a:t>
                      </a:r>
                      <a:endParaRPr lang="zh-TW" altLang="en-US" sz="11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不得循環動用、不得借新還舊</a:t>
                      </a:r>
                      <a:endParaRPr lang="zh-TW" altLang="en-US" sz="11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422048"/>
                  </a:ext>
                </a:extLst>
              </a:tr>
              <a:tr h="7033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保證融資額度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單一企業最高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3,500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，其中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資本性支出最高不超過計畫經費之八成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本貸款額度與「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中小微企業多元發展專案貸款信用保證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」合併計算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同一企業最高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億元，不受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批次保證同一企業</a:t>
                      </a: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億元限制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2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097528"/>
                  </a:ext>
                </a:extLst>
              </a:tr>
              <a:tr h="4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保證成數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</a:t>
                      </a:r>
                      <a:r>
                        <a:rPr lang="zh-TW" altLang="en-US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成。</a:t>
                      </a:r>
                      <a:endParaRPr lang="en-US" altLang="zh-TW" sz="11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本措施先行交付備償款項計提率為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3.5%)</a:t>
                      </a:r>
                      <a:endParaRPr lang="zh-TW" altLang="en-US" sz="12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40107"/>
                  </a:ext>
                </a:extLst>
              </a:tr>
              <a:tr h="3002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保證手續費年費率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0.1%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449370"/>
                  </a:ext>
                </a:extLst>
              </a:tr>
              <a:tr h="53150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貸款期間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資本性支出：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貸款期限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最長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，含寬限期最長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年。</a:t>
                      </a:r>
                    </a:p>
                    <a:p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週轉性支出：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貸款期限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最長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，含寬限期最長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年。</a:t>
                      </a: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※貸放後得由承貸金融機構依個案情形調整。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493833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貸款利率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</a:t>
                      </a:r>
                      <a:r>
                        <a:rPr lang="zh-TW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高依郵儲</a:t>
                      </a:r>
                      <a:r>
                        <a:rPr lang="en-US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年期定儲機動利率</a:t>
                      </a:r>
                      <a:r>
                        <a:rPr lang="en-US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+0.5%(</a:t>
                      </a:r>
                      <a:r>
                        <a:rPr lang="zh-TW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機動計息</a:t>
                      </a:r>
                      <a:r>
                        <a:rPr lang="en-US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1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73653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利息補貼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屬利息補貼貸款案件者，補貼利息為年利率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1.5%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每一申貸事業補貼額度以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250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萬元為限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，每筆貸款利息補貼期限最長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個月。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315022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送保規定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依「中小微企業多元發展專案貸款要點」規定辦理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940534"/>
                  </a:ext>
                </a:extLst>
              </a:tr>
              <a:tr h="2354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辦理期限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117.10.31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以前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向金融機構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提出申請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117.12.31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以前動撥完畢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439282"/>
                  </a:ext>
                </a:extLst>
              </a:tr>
            </a:tbl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CDB18C-921E-41DF-A0D9-936B5392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839" y="4870451"/>
            <a:ext cx="573161" cy="273844"/>
          </a:xfrm>
        </p:spPr>
        <p:txBody>
          <a:bodyPr/>
          <a:lstStyle>
            <a:lvl1pPr>
              <a:defRPr sz="10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fld id="{8DA84EE2-697C-4E9A-A771-61FB21B4CE1E}" type="slidenum">
              <a:rPr kumimoji="0" lang="zh-TW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t>4</a:t>
            </a:fld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3742C96A-AA67-493C-AED4-8DA93539546A}"/>
              </a:ext>
            </a:extLst>
          </p:cNvPr>
          <p:cNvSpPr/>
          <p:nvPr/>
        </p:nvSpPr>
        <p:spPr>
          <a:xfrm>
            <a:off x="533506" y="64093"/>
            <a:ext cx="7952457" cy="441315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460B14-7AAA-414C-9E75-B41AB39A3455}"/>
              </a:ext>
            </a:extLst>
          </p:cNvPr>
          <p:cNvSpPr/>
          <p:nvPr/>
        </p:nvSpPr>
        <p:spPr>
          <a:xfrm>
            <a:off x="533506" y="64707"/>
            <a:ext cx="3993955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青年創業及啟動金貸款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(1/3)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3" name="圓角矩形 4">
            <a:extLst>
              <a:ext uri="{FF2B5EF4-FFF2-40B4-BE49-F238E27FC236}">
                <a16:creationId xmlns:a16="http://schemas.microsoft.com/office/drawing/2014/main" id="{F171567A-9A08-4BD0-8D64-FCC2A699A704}"/>
              </a:ext>
            </a:extLst>
          </p:cNvPr>
          <p:cNvSpPr/>
          <p:nvPr/>
        </p:nvSpPr>
        <p:spPr bwMode="auto">
          <a:xfrm>
            <a:off x="822085" y="64094"/>
            <a:ext cx="3095429" cy="3562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8654" tIns="0" rIns="168654" bIns="0" spcCol="1270" anchor="ctr"/>
          <a:lstStyle/>
          <a:p>
            <a:pPr marL="0" marR="0" lvl="0" indent="0" algn="l" defTabSz="666928" rtl="0" eaLnBrk="0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03F300C6-AF43-48AC-B549-DA5880E7FB96}"/>
              </a:ext>
            </a:extLst>
          </p:cNvPr>
          <p:cNvGrpSpPr/>
          <p:nvPr/>
        </p:nvGrpSpPr>
        <p:grpSpPr>
          <a:xfrm>
            <a:off x="585837" y="526665"/>
            <a:ext cx="7877039" cy="2164846"/>
            <a:chOff x="585837" y="526665"/>
            <a:chExt cx="7877039" cy="2164846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CEFE653-9C61-4AD8-AD67-6A8B22CE0FDE}"/>
                </a:ext>
              </a:extLst>
            </p:cNvPr>
            <p:cNvSpPr/>
            <p:nvPr/>
          </p:nvSpPr>
          <p:spPr>
            <a:xfrm>
              <a:off x="790484" y="737352"/>
              <a:ext cx="7672392" cy="1954159"/>
            </a:xfrm>
            <a:prstGeom prst="rect">
              <a:avLst/>
            </a:prstGeom>
            <a:solidFill>
              <a:srgbClr val="FFCC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9058" tIns="171884" rIns="0" bIns="54017"/>
            <a:lstStyle/>
            <a:p>
              <a:pPr marL="204842" marR="0" lvl="1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負責人條件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547834" marR="0" lvl="2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年滿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18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~45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歲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國民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，或取得</a:t>
              </a:r>
              <a:r>
                <a:rPr kumimoji="1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創業家簽證</a:t>
              </a:r>
              <a:r>
                <a:rPr kumimoji="1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、</a:t>
              </a:r>
              <a:r>
                <a:rPr kumimoji="1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就業金卡</a:t>
              </a:r>
              <a:r>
                <a:rPr kumimoji="1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或</a:t>
              </a:r>
              <a:r>
                <a:rPr kumimoji="1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有效居留證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之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外國人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547834" marR="0" lvl="2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三年內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受過</a:t>
              </a:r>
              <a:r>
                <a:rPr kumimoji="0" lang="zh-TW" alt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創業輔導相關課程</a:t>
              </a:r>
              <a:r>
                <a:rPr kumimoji="0" lang="en-US" altLang="zh-TW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20</a:t>
              </a:r>
              <a:r>
                <a:rPr kumimoji="0" lang="zh-TW" alt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小時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或取得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2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學分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證明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547834" marR="0" lvl="2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出資額占事業體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實收資本額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20%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以上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(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立案事業無出資額登記者除外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)</a:t>
              </a:r>
              <a:endPara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204842" marR="0" lvl="1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事業體依法辦理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公司登記、有限合夥登記、商業登記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或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立案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，且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未超過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5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年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204842" marR="0" lvl="1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 typeface="Arial" pitchFamily="34" charset="0"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得以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個人名義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或</a:t>
              </a:r>
              <a:r>
                <a:rPr kumimoji="0" lang="zh-TW" alt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事業體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(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外國人限用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)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名義，擇一提出申貸</a:t>
              </a:r>
            </a:p>
          </p:txBody>
        </p:sp>
        <p:sp>
          <p:nvSpPr>
            <p:cNvPr id="42" name="圓角矩形 23">
              <a:extLst>
                <a:ext uri="{FF2B5EF4-FFF2-40B4-BE49-F238E27FC236}">
                  <a16:creationId xmlns:a16="http://schemas.microsoft.com/office/drawing/2014/main" id="{FDCB1A2F-6107-4218-8E6D-8F675874A082}"/>
                </a:ext>
              </a:extLst>
            </p:cNvPr>
            <p:cNvSpPr/>
            <p:nvPr/>
          </p:nvSpPr>
          <p:spPr bwMode="auto">
            <a:xfrm>
              <a:off x="585837" y="526665"/>
              <a:ext cx="3274036" cy="362405"/>
            </a:xfrm>
            <a:prstGeom prst="roundRect">
              <a:avLst/>
            </a:prstGeom>
            <a:gradFill>
              <a:gsLst>
                <a:gs pos="6000">
                  <a:srgbClr val="6A2868"/>
                </a:gs>
                <a:gs pos="50000">
                  <a:srgbClr val="DE8CBD"/>
                </a:gs>
                <a:gs pos="100000">
                  <a:srgbClr val="6A2868"/>
                </a:gs>
              </a:gsLst>
              <a:lin ang="54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申請資格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pic>
        <p:nvPicPr>
          <p:cNvPr id="53" name="圖片 52">
            <a:extLst>
              <a:ext uri="{FF2B5EF4-FFF2-40B4-BE49-F238E27FC236}">
                <a16:creationId xmlns:a16="http://schemas.microsoft.com/office/drawing/2014/main" id="{92193EC7-73D0-4AD5-B197-04E574B03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65" y="4847339"/>
            <a:ext cx="3085466" cy="22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AADD0F80-3E6B-46C6-BF54-16BE3A70BD55}"/>
              </a:ext>
            </a:extLst>
          </p:cNvPr>
          <p:cNvGrpSpPr/>
          <p:nvPr/>
        </p:nvGrpSpPr>
        <p:grpSpPr>
          <a:xfrm>
            <a:off x="533506" y="2737189"/>
            <a:ext cx="3273326" cy="288220"/>
            <a:chOff x="115313" y="3849976"/>
            <a:chExt cx="3651250" cy="384175"/>
          </a:xfrm>
        </p:grpSpPr>
        <p:sp>
          <p:nvSpPr>
            <p:cNvPr id="24" name="圓角矩形 23">
              <a:extLst>
                <a:ext uri="{FF2B5EF4-FFF2-40B4-BE49-F238E27FC236}">
                  <a16:creationId xmlns:a16="http://schemas.microsoft.com/office/drawing/2014/main" id="{3BE29579-52E6-4935-9A7B-43DDB587E788}"/>
                </a:ext>
              </a:extLst>
            </p:cNvPr>
            <p:cNvSpPr/>
            <p:nvPr/>
          </p:nvSpPr>
          <p:spPr bwMode="auto">
            <a:xfrm>
              <a:off x="115313" y="3849976"/>
              <a:ext cx="3651250" cy="38417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5" name="圓角矩形 4">
              <a:extLst>
                <a:ext uri="{FF2B5EF4-FFF2-40B4-BE49-F238E27FC236}">
                  <a16:creationId xmlns:a16="http://schemas.microsoft.com/office/drawing/2014/main" id="{B4632D17-012D-4F05-9BA3-7B1725595650}"/>
                </a:ext>
              </a:extLst>
            </p:cNvPr>
            <p:cNvSpPr/>
            <p:nvPr/>
          </p:nvSpPr>
          <p:spPr bwMode="auto">
            <a:xfrm>
              <a:off x="134831" y="3886822"/>
              <a:ext cx="3562222" cy="34666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貸款額度及期間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40FD9790-7F18-4C24-8D7B-1A6A904E1A0C}"/>
              </a:ext>
            </a:extLst>
          </p:cNvPr>
          <p:cNvGrpSpPr>
            <a:grpSpLocks/>
          </p:cNvGrpSpPr>
          <p:nvPr/>
        </p:nvGrpSpPr>
        <p:grpSpPr bwMode="auto">
          <a:xfrm rot="311901">
            <a:off x="6489011" y="247687"/>
            <a:ext cx="2607534" cy="1165885"/>
            <a:chOff x="6356950" y="221303"/>
            <a:chExt cx="2909280" cy="1553642"/>
          </a:xfrm>
        </p:grpSpPr>
        <p:grpSp>
          <p:nvGrpSpPr>
            <p:cNvPr id="49163" name="群組 20">
              <a:extLst>
                <a:ext uri="{FF2B5EF4-FFF2-40B4-BE49-F238E27FC236}">
                  <a16:creationId xmlns:a16="http://schemas.microsoft.com/office/drawing/2014/main" id="{3F648D04-0840-4851-8D64-6EFFD171226D}"/>
                </a:ext>
              </a:extLst>
            </p:cNvPr>
            <p:cNvGrpSpPr>
              <a:grpSpLocks/>
            </p:cNvGrpSpPr>
            <p:nvPr/>
          </p:nvGrpSpPr>
          <p:grpSpPr bwMode="auto">
            <a:xfrm rot="1598448">
              <a:off x="6356950" y="221303"/>
              <a:ext cx="1856227" cy="960196"/>
              <a:chOff x="4523770" y="74282"/>
              <a:chExt cx="1784519" cy="1062824"/>
            </a:xfrm>
          </p:grpSpPr>
          <p:sp>
            <p:nvSpPr>
              <p:cNvPr id="23" name="雙波浪 22">
                <a:extLst>
                  <a:ext uri="{FF2B5EF4-FFF2-40B4-BE49-F238E27FC236}">
                    <a16:creationId xmlns:a16="http://schemas.microsoft.com/office/drawing/2014/main" id="{A8C9B671-14F3-4E9C-B21C-7B6EBAC85AA6}"/>
                  </a:ext>
                </a:extLst>
              </p:cNvPr>
              <p:cNvSpPr/>
              <p:nvPr/>
            </p:nvSpPr>
            <p:spPr>
              <a:xfrm rot="20758769">
                <a:off x="4523770" y="74282"/>
                <a:ext cx="1784519" cy="1062824"/>
              </a:xfrm>
              <a:prstGeom prst="doubleWave">
                <a:avLst/>
              </a:prstGeom>
              <a:solidFill>
                <a:srgbClr val="FFD653"/>
              </a:solidFill>
              <a:ln>
                <a:noFill/>
              </a:ln>
              <a:effectLst>
                <a:outerShdw blurRad="40000" dist="20000" dir="5400000" rotWithShape="0">
                  <a:srgbClr val="000000"/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TW" altLang="en-US" sz="16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96B27F1-E719-4327-A8EA-C9AFB6A84114}"/>
                  </a:ext>
                </a:extLst>
              </p:cNvPr>
              <p:cNvSpPr txBox="1"/>
              <p:nvPr/>
            </p:nvSpPr>
            <p:spPr>
              <a:xfrm rot="20648575">
                <a:off x="4602361" y="106471"/>
                <a:ext cx="1673082" cy="9533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1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扶植創業</a:t>
                </a:r>
                <a:endParaRPr kumimoji="1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1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青年</a:t>
                </a:r>
              </a:p>
            </p:txBody>
          </p:sp>
        </p:grpSp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FE9D5049-EF88-4976-BFA0-DC929DEC4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32308">
              <a:off x="8084850" y="594143"/>
              <a:ext cx="1181380" cy="1180802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</p:pic>
      </p:grpSp>
      <p:sp>
        <p:nvSpPr>
          <p:cNvPr id="49161" name="投影片編號版面配置區 6">
            <a:extLst>
              <a:ext uri="{FF2B5EF4-FFF2-40B4-BE49-F238E27FC236}">
                <a16:creationId xmlns:a16="http://schemas.microsoft.com/office/drawing/2014/main" id="{BC1C3131-B30B-4284-AD41-35CF88360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557361" indent="-214370">
              <a:spcBef>
                <a:spcPct val="20000"/>
              </a:spcBef>
              <a:buFont typeface="Arial" panose="020B0604020202020204" pitchFamily="34" charset="0"/>
              <a:buChar char="–"/>
              <a:defRPr sz="21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857479" indent="-17149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200470" indent="-17149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1543461" indent="-17149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7D217A3-DB2B-498F-BD9B-2FF6A026E8CD}" type="slidenum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1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D7A73E2-5968-4CF7-8749-4D7FF87D1287}"/>
              </a:ext>
            </a:extLst>
          </p:cNvPr>
          <p:cNvGraphicFramePr>
            <a:graphicFrameLocks noGrp="1"/>
          </p:cNvGraphicFramePr>
          <p:nvPr/>
        </p:nvGraphicFramePr>
        <p:xfrm>
          <a:off x="742089" y="3060173"/>
          <a:ext cx="7720787" cy="20498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7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320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kumimoji="0" lang="zh-TW" altLang="en-US" sz="1600" b="1" kern="120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kumimoji="0" lang="zh-TW" altLang="en-US" sz="1600" b="1" dirty="0">
                          <a:ln w="3175">
                            <a:solidFill>
                              <a:schemeClr val="bg1"/>
                            </a:solidFill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貸款額度</a:t>
                      </a:r>
                      <a:r>
                        <a:rPr kumimoji="0" lang="en-US" altLang="zh-TW" sz="1200" b="1" kern="1200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kern="1200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採累計計算</a:t>
                      </a:r>
                      <a:r>
                        <a:rPr kumimoji="0" lang="en-US" altLang="zh-TW" sz="1200" b="1" kern="1200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en-US" sz="1400" b="1" kern="1200" dirty="0">
                        <a:solidFill>
                          <a:srgbClr val="FF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貸款</a:t>
                      </a:r>
                      <a:r>
                        <a:rPr kumimoji="0" lang="zh-TW" altLang="en-US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期限</a:t>
                      </a:r>
                      <a:r>
                        <a:rPr kumimoji="0" lang="en-US" altLang="zh-TW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寬限期</a:t>
                      </a:r>
                      <a:r>
                        <a:rPr kumimoji="0" lang="en-US" altLang="zh-TW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en-US" sz="1600" b="1" kern="120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31">
                <a:tc>
                  <a:txBody>
                    <a:bodyPr/>
                    <a:lstStyle/>
                    <a:p>
                      <a:r>
                        <a:rPr kumimoji="0"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準備金及開辦費用</a:t>
                      </a:r>
                      <a:endParaRPr kumimoji="0"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kumimoji="0" lang="en-US" altLang="zh-TW" sz="1400" b="1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400" b="1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成立</a:t>
                      </a:r>
                      <a:r>
                        <a:rPr kumimoji="0" lang="en-US" altLang="zh-TW" sz="1400" b="1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kumimoji="0" lang="zh-TW" altLang="en-US" sz="1400" b="1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個月內</a:t>
                      </a:r>
                      <a:r>
                        <a:rPr kumimoji="0" lang="en-US" altLang="zh-TW" sz="1400" b="1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rgbClr val="FF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marL="68601" marR="68601" marT="34301" marB="34301"/>
                </a:tc>
                <a:tc rowSpan="2">
                  <a:txBody>
                    <a:bodyPr/>
                    <a:lstStyle/>
                    <a:p>
                      <a:endParaRPr kumimoji="0" lang="en-US" altLang="zh-TW" sz="1600" b="1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kumimoji="0" lang="zh-TW" altLang="en-US" sz="16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最長</a:t>
                      </a:r>
                      <a:r>
                        <a:rPr kumimoji="0" lang="en-US" altLang="zh-TW" sz="16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en-US" sz="16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600" b="1" kern="1200" dirty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600" b="1" kern="1200" dirty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含寬限期</a:t>
                      </a:r>
                      <a:r>
                        <a:rPr kumimoji="0" lang="en-US" altLang="zh-TW" sz="1600" b="1" kern="1200" dirty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en-US" sz="1600" b="1" kern="1200" dirty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r>
                        <a:rPr kumimoji="0"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週轉性支出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</a:t>
                      </a:r>
                      <a:r>
                        <a:rPr lang="en-US" altLang="zh-TW" sz="16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400</a:t>
                      </a:r>
                      <a:r>
                        <a:rPr lang="zh-TW" altLang="en-US" sz="16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en-US" altLang="zh-TW" sz="16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331">
                <a:tc>
                  <a:txBody>
                    <a:bodyPr/>
                    <a:lstStyle/>
                    <a:p>
                      <a:r>
                        <a:rPr kumimoji="0"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資本性支出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kumimoji="0"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</a:t>
                      </a:r>
                      <a:r>
                        <a:rPr kumimoji="0"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1,200</a:t>
                      </a:r>
                      <a:r>
                        <a:rPr kumimoji="0"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廠房、營業場所等設施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最長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含寬限期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1400" b="1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機器、設備及軟體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最長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含寬限期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290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altLang="zh-TW" sz="12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kumimoji="0" lang="zh-TW" altLang="en-US" sz="12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寬限期滿後</a:t>
                      </a:r>
                      <a:r>
                        <a:rPr kumimoji="0" lang="zh-TW" altLang="en-US" sz="1200" b="1" kern="120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按月平均攤還</a:t>
                      </a:r>
                      <a:r>
                        <a:rPr kumimoji="0" lang="zh-TW" altLang="en-US" sz="12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本金或本息</a:t>
                      </a:r>
                      <a:endParaRPr kumimoji="0" lang="en-US" altLang="zh-TW" sz="12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en-US" altLang="zh-TW" sz="12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kumimoji="0" lang="zh-TW" altLang="en-US" sz="1200" b="1" kern="1200" dirty="0">
                          <a:solidFill>
                            <a:srgbClr val="FF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貸放後，承貸金融機構得視個案實際需要調整期限與償還方式</a:t>
                      </a:r>
                    </a:p>
                  </a:txBody>
                  <a:tcPr marL="68601" marR="68601" marT="34301" marB="34301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圖片 52">
            <a:extLst>
              <a:ext uri="{FF2B5EF4-FFF2-40B4-BE49-F238E27FC236}">
                <a16:creationId xmlns:a16="http://schemas.microsoft.com/office/drawing/2014/main" id="{318E3828-A546-42B2-B512-B6A031501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70" y="4791363"/>
            <a:ext cx="2582072" cy="22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3" name="投影片編號版面配置區 6">
            <a:extLst>
              <a:ext uri="{FF2B5EF4-FFF2-40B4-BE49-F238E27FC236}">
                <a16:creationId xmlns:a16="http://schemas.microsoft.com/office/drawing/2014/main" id="{F8AD9905-90CF-474D-A4B9-294BA0AFB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557361" indent="-214370">
              <a:spcBef>
                <a:spcPct val="20000"/>
              </a:spcBef>
              <a:buFont typeface="Arial" panose="020B0604020202020204" pitchFamily="34" charset="0"/>
              <a:buChar char="–"/>
              <a:defRPr sz="21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857479" indent="-17149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200470" indent="-17149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1543461" indent="-17149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788F4BC-658F-41C4-8AB4-150F0E993520}" type="slidenum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1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EDAA481-4608-0C42-FEE3-F6322CF1A760}"/>
              </a:ext>
            </a:extLst>
          </p:cNvPr>
          <p:cNvGrpSpPr/>
          <p:nvPr/>
        </p:nvGrpSpPr>
        <p:grpSpPr>
          <a:xfrm>
            <a:off x="467234" y="166739"/>
            <a:ext cx="8346889" cy="4884297"/>
            <a:chOff x="1071673" y="166739"/>
            <a:chExt cx="6971324" cy="466535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E9250BD-5E38-4E1D-9078-0B799C66F8C5}"/>
                </a:ext>
              </a:extLst>
            </p:cNvPr>
            <p:cNvSpPr/>
            <p:nvPr/>
          </p:nvSpPr>
          <p:spPr>
            <a:xfrm>
              <a:off x="1071673" y="166739"/>
              <a:ext cx="6855704" cy="50021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4000">
                  <a:srgbClr val="1A465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EE0C564-9EBB-4913-9E02-8D693A06572D}"/>
                </a:ext>
              </a:extLst>
            </p:cNvPr>
            <p:cNvSpPr/>
            <p:nvPr/>
          </p:nvSpPr>
          <p:spPr>
            <a:xfrm>
              <a:off x="1294469" y="196874"/>
              <a:ext cx="3177308" cy="446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57244" marR="0" lvl="0" indent="-257244" algn="ctr" defTabSz="685983" rtl="0" eaLnBrk="0" fontAlgn="auto" latinLnBrk="0" hangingPunct="0">
                <a:lnSpc>
                  <a:spcPct val="110000"/>
                </a:lnSpc>
                <a:spcBef>
                  <a:spcPct val="1500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2401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青年創業及啟動金貸款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(2/3)</a:t>
              </a:r>
              <a:endPara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6333B84-948C-43B3-AF4D-4CEC5C3C1930}"/>
                </a:ext>
              </a:extLst>
            </p:cNvPr>
            <p:cNvSpPr/>
            <p:nvPr/>
          </p:nvSpPr>
          <p:spPr>
            <a:xfrm>
              <a:off x="1469550" y="1822732"/>
              <a:ext cx="6430169" cy="49473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9058" tIns="171884" rIns="0" bIns="54017"/>
            <a:lstStyle/>
            <a:p>
              <a:pPr marL="171496" marR="0" lvl="1" indent="-171496" algn="l" defTabSz="666928" rtl="0" eaLnBrk="0" fontAlgn="auto" latinLnBrk="0" hangingPunct="0">
                <a:lnSpc>
                  <a:spcPts val="1951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按</a:t>
              </a:r>
              <a:r>
                <a:rPr kumimoji="0" lang="zh-TW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郵政儲金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2</a:t>
              </a:r>
              <a:r>
                <a:rPr kumimoji="0" lang="zh-TW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年期定期儲金機動利率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+0.575%</a:t>
              </a:r>
              <a:r>
                <a:rPr kumimoji="0" lang="zh-TW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機動計息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(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目前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2.295%)</a:t>
              </a:r>
            </a:p>
            <a:p>
              <a:pPr marL="0" marR="0" lvl="1" indent="0" algn="l" defTabSz="666928" rtl="0" eaLnBrk="0" fontAlgn="auto" latinLnBrk="0" hangingPunct="0">
                <a:lnSpc>
                  <a:spcPts val="1951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D44EC77-E6F9-4FC4-B8D1-85C2C996EFE7}"/>
                </a:ext>
              </a:extLst>
            </p:cNvPr>
            <p:cNvSpPr/>
            <p:nvPr/>
          </p:nvSpPr>
          <p:spPr>
            <a:xfrm>
              <a:off x="1474229" y="980187"/>
              <a:ext cx="6430169" cy="418038"/>
            </a:xfrm>
            <a:prstGeom prst="rect">
              <a:avLst/>
            </a:prstGeom>
            <a:solidFill>
              <a:srgbClr val="FFCC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9058" tIns="171884" rIns="0" bIns="54017"/>
            <a:lstStyle/>
            <a:p>
              <a:pPr marL="204842" marR="0" lvl="1" indent="-204842" algn="just" defTabSz="666928" rtl="0" eaLnBrk="0" fontAlgn="auto" latinLnBrk="0" hangingPunct="0">
                <a:lnSpc>
                  <a:spcPts val="195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得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分次申請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及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分批動用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，不得循環動用</a:t>
              </a:r>
              <a:endPara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  <p:grpSp>
          <p:nvGrpSpPr>
            <p:cNvPr id="51206" name="群組 17">
              <a:extLst>
                <a:ext uri="{FF2B5EF4-FFF2-40B4-BE49-F238E27FC236}">
                  <a16:creationId xmlns:a16="http://schemas.microsoft.com/office/drawing/2014/main" id="{7BB2989C-F50C-4329-BD91-98DFBBE77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8923" y="1561392"/>
              <a:ext cx="2768968" cy="364444"/>
              <a:chOff x="379875" y="29702"/>
              <a:chExt cx="4192557" cy="280603"/>
            </a:xfrm>
          </p:grpSpPr>
          <p:sp>
            <p:nvSpPr>
              <p:cNvPr id="28" name="圓角矩形 18">
                <a:extLst>
                  <a:ext uri="{FF2B5EF4-FFF2-40B4-BE49-F238E27FC236}">
                    <a16:creationId xmlns:a16="http://schemas.microsoft.com/office/drawing/2014/main" id="{AEE42A81-9FF1-4320-B45C-A31C6A0D5206}"/>
                  </a:ext>
                </a:extLst>
              </p:cNvPr>
              <p:cNvSpPr/>
              <p:nvPr/>
            </p:nvSpPr>
            <p:spPr>
              <a:xfrm>
                <a:off x="424821" y="29702"/>
                <a:ext cx="4147611" cy="280603"/>
              </a:xfrm>
              <a:prstGeom prst="roundRect">
                <a:avLst/>
              </a:prstGeom>
              <a:gradFill rotWithShape="0">
                <a:gsLst>
                  <a:gs pos="0">
                    <a:schemeClr val="tx1">
                      <a:alpha val="80000"/>
                    </a:schemeClr>
                  </a:gs>
                  <a:gs pos="51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</a:gradFill>
              <a:ln w="15875">
                <a:prstDash val="solid"/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zh-TW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0" name="圓角矩形 4">
                <a:extLst>
                  <a:ext uri="{FF2B5EF4-FFF2-40B4-BE49-F238E27FC236}">
                    <a16:creationId xmlns:a16="http://schemas.microsoft.com/office/drawing/2014/main" id="{94149089-4163-4652-9B31-40F4497237FB}"/>
                  </a:ext>
                </a:extLst>
              </p:cNvPr>
              <p:cNvSpPr/>
              <p:nvPr/>
            </p:nvSpPr>
            <p:spPr>
              <a:xfrm>
                <a:off x="379875" y="37392"/>
                <a:ext cx="4120215" cy="253207"/>
              </a:xfrm>
              <a:prstGeom prst="rect">
                <a:avLst/>
              </a:prstGeom>
              <a:gradFill rotWithShape="0">
                <a:gsLst>
                  <a:gs pos="0">
                    <a:schemeClr val="tx1">
                      <a:alpha val="80000"/>
                    </a:schemeClr>
                  </a:gs>
                  <a:gs pos="51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</a:gradFill>
              <a:ln w="15875">
                <a:prstDash val="solid"/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68654" tIns="0" rIns="168654" bIns="0" spcCol="1270" anchor="ctr"/>
              <a:lstStyle/>
              <a:p>
                <a:pPr marL="0" marR="0" lvl="0" indent="0" algn="l" defTabSz="666928" rtl="0" eaLnBrk="0" fontAlgn="auto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 w="317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貸款利率</a:t>
                </a:r>
                <a:endParaRPr kumimoji="0" lang="zh-CN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2E2B0FB-8B77-40A3-B262-94A21A6C47EF}"/>
                </a:ext>
              </a:extLst>
            </p:cNvPr>
            <p:cNvSpPr/>
            <p:nvPr/>
          </p:nvSpPr>
          <p:spPr>
            <a:xfrm>
              <a:off x="1546731" y="3234736"/>
              <a:ext cx="5177244" cy="14148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9058" tIns="171884" rIns="0" bIns="54017"/>
            <a:lstStyle/>
            <a:p>
              <a:pPr marL="204842" marR="0" lvl="0" indent="-204842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準備金及開辦費用為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9~9.5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成</a:t>
              </a:r>
            </a:p>
            <a:p>
              <a:pPr marL="204842" marR="0" lvl="0" indent="-204842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週轉性及資本性支出為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8~9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成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※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100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萬元以下，一律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9.5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成。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204842" marR="0" lvl="0" indent="-204842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保證手續費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0.375%</a:t>
              </a:r>
            </a:p>
            <a:p>
              <a:pPr marL="0" marR="0" lvl="0" indent="0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  <p:grpSp>
          <p:nvGrpSpPr>
            <p:cNvPr id="54" name="群組 25">
              <a:extLst>
                <a:ext uri="{FF2B5EF4-FFF2-40B4-BE49-F238E27FC236}">
                  <a16:creationId xmlns:a16="http://schemas.microsoft.com/office/drawing/2014/main" id="{AAC008B4-2B69-475F-9A53-14BF5FC5C8FF}"/>
                </a:ext>
              </a:extLst>
            </p:cNvPr>
            <p:cNvGrpSpPr/>
            <p:nvPr/>
          </p:nvGrpSpPr>
          <p:grpSpPr>
            <a:xfrm>
              <a:off x="1693461" y="2952952"/>
              <a:ext cx="2758056" cy="364742"/>
              <a:chOff x="302620" y="1445571"/>
              <a:chExt cx="4247559" cy="1053724"/>
            </a:xfr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grpSpPr>
          <p:sp>
            <p:nvSpPr>
              <p:cNvPr id="55" name="圓角矩形 23">
                <a:extLst>
                  <a:ext uri="{FF2B5EF4-FFF2-40B4-BE49-F238E27FC236}">
                    <a16:creationId xmlns:a16="http://schemas.microsoft.com/office/drawing/2014/main" id="{5FC46D5C-E0DD-4AA0-86F0-9B126F25BA6F}"/>
                  </a:ext>
                </a:extLst>
              </p:cNvPr>
              <p:cNvSpPr/>
              <p:nvPr/>
            </p:nvSpPr>
            <p:spPr>
              <a:xfrm>
                <a:off x="330901" y="1445571"/>
                <a:ext cx="4219278" cy="1053724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zh-TW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6" name="圓角矩形 4">
                <a:extLst>
                  <a:ext uri="{FF2B5EF4-FFF2-40B4-BE49-F238E27FC236}">
                    <a16:creationId xmlns:a16="http://schemas.microsoft.com/office/drawing/2014/main" id="{73CF214A-72A7-4480-BF37-7660A4904A18}"/>
                  </a:ext>
                </a:extLst>
              </p:cNvPr>
              <p:cNvSpPr/>
              <p:nvPr/>
            </p:nvSpPr>
            <p:spPr>
              <a:xfrm>
                <a:off x="302620" y="1497007"/>
                <a:ext cx="4116402" cy="95084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8654" tIns="0" rIns="168654" bIns="0" spcCol="1270" anchor="ctr"/>
              <a:lstStyle/>
              <a:p>
                <a:pPr marL="0" marR="0" lvl="0" indent="0" algn="l" defTabSz="666928" rtl="0" eaLnBrk="0" fontAlgn="auto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 w="317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保證成數及手續費</a:t>
                </a:r>
                <a:endParaRPr kumimoji="0" lang="zh-CN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</p:grpSp>
        <p:grpSp>
          <p:nvGrpSpPr>
            <p:cNvPr id="51210" name="群組 21">
              <a:extLst>
                <a:ext uri="{FF2B5EF4-FFF2-40B4-BE49-F238E27FC236}">
                  <a16:creationId xmlns:a16="http://schemas.microsoft.com/office/drawing/2014/main" id="{62BCE7B6-F027-4657-B152-047C1467B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4788" y="339434"/>
              <a:ext cx="2739283" cy="736033"/>
              <a:chOff x="-3058999" y="1031571"/>
              <a:chExt cx="3651797" cy="981309"/>
            </a:xfrm>
          </p:grpSpPr>
          <p:sp>
            <p:nvSpPr>
              <p:cNvPr id="23" name="圓角矩形 4">
                <a:extLst>
                  <a:ext uri="{FF2B5EF4-FFF2-40B4-BE49-F238E27FC236}">
                    <a16:creationId xmlns:a16="http://schemas.microsoft.com/office/drawing/2014/main" id="{AD720D38-1A8E-44EA-9C1D-327796564402}"/>
                  </a:ext>
                </a:extLst>
              </p:cNvPr>
              <p:cNvSpPr/>
              <p:nvPr/>
            </p:nvSpPr>
            <p:spPr>
              <a:xfrm>
                <a:off x="-2927217" y="1031571"/>
                <a:ext cx="3451742" cy="43507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8654" tIns="0" rIns="168654" bIns="0" spcCol="1270" anchor="ctr"/>
              <a:lstStyle/>
              <a:p>
                <a:pPr marL="0" marR="0" lvl="0" indent="0" algn="l" defTabSz="666928" rtl="0" eaLnBrk="0" fontAlgn="auto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  <p:sp>
            <p:nvSpPr>
              <p:cNvPr id="24" name="圓角矩形 23">
                <a:extLst>
                  <a:ext uri="{FF2B5EF4-FFF2-40B4-BE49-F238E27FC236}">
                    <a16:creationId xmlns:a16="http://schemas.microsoft.com/office/drawing/2014/main" id="{71F8227F-B334-43BA-B561-AA1411E17076}"/>
                  </a:ext>
                </a:extLst>
              </p:cNvPr>
              <p:cNvSpPr/>
              <p:nvPr/>
            </p:nvSpPr>
            <p:spPr>
              <a:xfrm>
                <a:off x="-3058999" y="1526708"/>
                <a:ext cx="3651797" cy="486172"/>
              </a:xfrm>
              <a:prstGeom prst="roundRect">
                <a:avLst/>
              </a:prstGeom>
              <a:gradFill>
                <a:gsLst>
                  <a:gs pos="6000">
                    <a:srgbClr val="6A2868"/>
                  </a:gs>
                  <a:gs pos="50000">
                    <a:srgbClr val="DE8CBD"/>
                  </a:gs>
                  <a:gs pos="100000">
                    <a:srgbClr val="6A2868"/>
                  </a:gs>
                </a:gsLst>
                <a:lin ang="54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666928" rtl="0" eaLnBrk="0" fontAlgn="auto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 w="317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申請及動撥</a:t>
                </a:r>
                <a:endParaRPr kumimoji="0" lang="zh-CN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9CD7F11B-6C6B-425F-B86A-C4FB93D6229C}"/>
                </a:ext>
              </a:extLst>
            </p:cNvPr>
            <p:cNvGrpSpPr>
              <a:grpSpLocks/>
            </p:cNvGrpSpPr>
            <p:nvPr/>
          </p:nvGrpSpPr>
          <p:grpSpPr bwMode="auto">
            <a:xfrm rot="311901">
              <a:off x="5880393" y="237572"/>
              <a:ext cx="2162604" cy="1196281"/>
              <a:chOff x="6356950" y="221304"/>
              <a:chExt cx="2883266" cy="1594146"/>
            </a:xfrm>
          </p:grpSpPr>
          <p:grpSp>
            <p:nvGrpSpPr>
              <p:cNvPr id="51218" name="群組 28">
                <a:extLst>
                  <a:ext uri="{FF2B5EF4-FFF2-40B4-BE49-F238E27FC236}">
                    <a16:creationId xmlns:a16="http://schemas.microsoft.com/office/drawing/2014/main" id="{2E930413-DDB7-4F1A-B5EC-BAD972A4A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598448">
                <a:off x="6356950" y="221304"/>
                <a:ext cx="1856228" cy="960194"/>
                <a:chOff x="4523770" y="74283"/>
                <a:chExt cx="1784520" cy="1062822"/>
              </a:xfrm>
            </p:grpSpPr>
            <p:sp>
              <p:nvSpPr>
                <p:cNvPr id="35" name="雙波浪 34">
                  <a:extLst>
                    <a:ext uri="{FF2B5EF4-FFF2-40B4-BE49-F238E27FC236}">
                      <a16:creationId xmlns:a16="http://schemas.microsoft.com/office/drawing/2014/main" id="{EE06F310-0622-4A0C-865F-D44E390FA8BA}"/>
                    </a:ext>
                  </a:extLst>
                </p:cNvPr>
                <p:cNvSpPr/>
                <p:nvPr/>
              </p:nvSpPr>
              <p:spPr>
                <a:xfrm rot="20758769">
                  <a:off x="4523770" y="74283"/>
                  <a:ext cx="1784520" cy="1062822"/>
                </a:xfrm>
                <a:prstGeom prst="doubleWave">
                  <a:avLst/>
                </a:prstGeom>
                <a:solidFill>
                  <a:srgbClr val="FFD653"/>
                </a:solidFill>
                <a:ln>
                  <a:noFill/>
                </a:ln>
                <a:effectLst>
                  <a:outerShdw blurRad="40000" dist="20000" dir="5400000" rotWithShape="0">
                    <a:srgbClr val="000000"/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ctr" defTabSz="6859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kumimoji="0" lang="zh-TW" altLang="en-US" sz="16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FCE6E8BB-080A-4C56-BF45-73DD919C363A}"/>
                    </a:ext>
                  </a:extLst>
                </p:cNvPr>
                <p:cNvSpPr txBox="1"/>
                <p:nvPr/>
              </p:nvSpPr>
              <p:spPr>
                <a:xfrm rot="20648575">
                  <a:off x="4602359" y="106470"/>
                  <a:ext cx="1673082" cy="95334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6859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1" lang="zh-TW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扶植創業</a:t>
                  </a:r>
                  <a:endParaRPr kumimoji="1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  <a:p>
                  <a:pPr marL="0" marR="0" lvl="0" indent="0" algn="ctr" defTabSz="6859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1" lang="zh-TW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青年</a:t>
                  </a:r>
                </a:p>
              </p:txBody>
            </p:sp>
          </p:grpSp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5A07F7B4-7D05-44BC-A6B1-8D168C640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32308">
                <a:off x="8058836" y="634649"/>
                <a:ext cx="1181380" cy="1180801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tx1"/>
                </a:outerShdw>
              </a:effectLst>
            </p:spPr>
          </p:pic>
        </p:grp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CB859A7C-A49A-46D6-8AC7-9633EC2C9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5370" y="3071568"/>
              <a:ext cx="3287139" cy="1760530"/>
              <a:chOff x="4781976" y="3312890"/>
              <a:chExt cx="4334414" cy="2685059"/>
            </a:xfrm>
          </p:grpSpPr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1C828CE3-B168-4984-9533-E7966A822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1954" y="3761548"/>
                <a:ext cx="2344667" cy="1758307"/>
              </a:xfrm>
              <a:prstGeom prst="rect">
                <a:avLst/>
              </a:prstGeom>
              <a:effectLst>
                <a:outerShdw blurRad="50800" dist="50800" dir="5400000" algn="ctr" rotWithShape="0">
                  <a:srgbClr val="000000">
                    <a:alpha val="91000"/>
                  </a:srgbClr>
                </a:outerShdw>
              </a:effectLst>
            </p:spPr>
          </p:pic>
          <p:sp>
            <p:nvSpPr>
              <p:cNvPr id="33" name="橢圓形圖說文字 1">
                <a:extLst>
                  <a:ext uri="{FF2B5EF4-FFF2-40B4-BE49-F238E27FC236}">
                    <a16:creationId xmlns:a16="http://schemas.microsoft.com/office/drawing/2014/main" id="{8E8C6D72-8E30-4FA4-B49B-38C55A319483}"/>
                  </a:ext>
                </a:extLst>
              </p:cNvPr>
              <p:cNvSpPr/>
              <p:nvPr/>
            </p:nvSpPr>
            <p:spPr>
              <a:xfrm>
                <a:off x="8174126" y="3312890"/>
                <a:ext cx="942264" cy="423228"/>
              </a:xfrm>
              <a:prstGeom prst="wedgeEllipseCallout">
                <a:avLst>
                  <a:gd name="adj1" fmla="val -77160"/>
                  <a:gd name="adj2" fmla="val 126679"/>
                </a:avLst>
              </a:prstGeom>
              <a:solidFill>
                <a:srgbClr val="FFFF99">
                  <a:alpha val="70000"/>
                </a:srgb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耶</a:t>
                </a:r>
                <a:r>
                  <a:rPr kumimoji="0" lang="en-US" altLang="zh-TW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~</a:t>
                </a:r>
                <a:endPara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DB6CC79C-0215-43A2-9E58-26D9C03F2FAE}"/>
                  </a:ext>
                </a:extLst>
              </p:cNvPr>
              <p:cNvSpPr txBox="1"/>
              <p:nvPr/>
            </p:nvSpPr>
            <p:spPr>
              <a:xfrm>
                <a:off x="4781976" y="5459914"/>
                <a:ext cx="4210350" cy="538035"/>
              </a:xfrm>
              <a:prstGeom prst="rect">
                <a:avLst/>
              </a:prstGeom>
              <a:solidFill>
                <a:srgbClr val="FFC000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marL="197696" marR="0" lvl="0" indent="-197696" algn="l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個人申請</a:t>
                </a: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100</a:t>
                </a:r>
                <a:r>
                  <a: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萬元以內，免徵保證人</a:t>
                </a:r>
                <a:endPara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</p:grpSp>
        <p:sp>
          <p:nvSpPr>
            <p:cNvPr id="2" name="雲朵形圖說文字 1">
              <a:extLst>
                <a:ext uri="{FF2B5EF4-FFF2-40B4-BE49-F238E27FC236}">
                  <a16:creationId xmlns:a16="http://schemas.microsoft.com/office/drawing/2014/main" id="{F298178E-70CA-4C82-AD27-CD11E4E01703}"/>
                </a:ext>
              </a:extLst>
            </p:cNvPr>
            <p:cNvSpPr/>
            <p:nvPr/>
          </p:nvSpPr>
          <p:spPr>
            <a:xfrm>
              <a:off x="4682924" y="2259107"/>
              <a:ext cx="2699445" cy="958955"/>
            </a:xfrm>
            <a:prstGeom prst="cloudCallout">
              <a:avLst>
                <a:gd name="adj1" fmla="val 28508"/>
                <a:gd name="adj2" fmla="val 91490"/>
              </a:avLst>
            </a:prstGeom>
            <a:solidFill>
              <a:srgbClr val="FFFF99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申請</a:t>
              </a:r>
              <a:r>
                <a:rPr kumimoji="0" lang="en-US" altLang="zh-TW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100</a:t>
              </a:r>
              <a:r>
                <a:rPr kumimoji="0" lang="zh-TW" altLang="en-US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萬元以下者</a:t>
              </a:r>
              <a:r>
                <a:rPr kumimoji="0" lang="en-US" altLang="zh-TW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:</a:t>
              </a:r>
            </a:p>
            <a:p>
              <a:pPr marL="66693" marR="0" lvl="0" indent="-66693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以</a:t>
              </a:r>
              <a:r>
                <a:rPr kumimoji="0" lang="zh-TW" altLang="en-US" sz="1600" b="1" i="0" u="none" strike="noStrike" kern="1200" cap="none" spc="0" normalizeH="0" baseline="0" noProof="0" dirty="0">
                  <a:ln w="0"/>
                  <a:solidFill>
                    <a:srgbClr val="0000CC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申請表</a:t>
              </a:r>
              <a:r>
                <a:rPr kumimoji="0" lang="zh-TW" altLang="en-US" sz="1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取代計畫書</a:t>
              </a:r>
              <a:endParaRPr kumimoji="0" lang="en-US" altLang="zh-TW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66693" marR="0" lvl="0" indent="-66693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 w="0"/>
                  <a:solidFill>
                    <a:srgbClr val="0000CC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資料完備後儘速審核</a:t>
              </a:r>
              <a:endParaRPr kumimoji="0" lang="zh-TW" altLang="en-US" sz="1400" b="1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3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5466BCD-3727-4C6F-A7F9-84E934B4B4F0}"/>
              </a:ext>
            </a:extLst>
          </p:cNvPr>
          <p:cNvSpPr/>
          <p:nvPr/>
        </p:nvSpPr>
        <p:spPr>
          <a:xfrm>
            <a:off x="143755" y="301811"/>
            <a:ext cx="3506088" cy="420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1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青年創業及啟動金貸款</a:t>
            </a:r>
            <a:r>
              <a:rPr kumimoji="0" lang="en-US" altLang="zh-TW" sz="21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(3/3)</a:t>
            </a:r>
            <a:endParaRPr kumimoji="0" lang="en-US" altLang="zh-CN" sz="2101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87C10AE-1E3B-47C3-9E67-60E1C31CC9BF}"/>
              </a:ext>
            </a:extLst>
          </p:cNvPr>
          <p:cNvSpPr/>
          <p:nvPr/>
        </p:nvSpPr>
        <p:spPr>
          <a:xfrm>
            <a:off x="457308" y="792690"/>
            <a:ext cx="8381780" cy="7052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89058" tIns="171884" rIns="0" bIns="54017"/>
          <a:lstStyle/>
          <a:p>
            <a:pPr marL="0" marR="0" lvl="1" indent="0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填具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『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創業貸款計畫書」及檢具相關文件，向下列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19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家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金融機構提出申請，由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承貸機構依審核程序核貸及送保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：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endParaRPr kumimoji="0" lang="zh-TW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47110" name="群組 21">
            <a:extLst>
              <a:ext uri="{FF2B5EF4-FFF2-40B4-BE49-F238E27FC236}">
                <a16:creationId xmlns:a16="http://schemas.microsoft.com/office/drawing/2014/main" id="{CECE1ECA-5860-47CF-AB5F-12E35B5A134F}"/>
              </a:ext>
            </a:extLst>
          </p:cNvPr>
          <p:cNvGrpSpPr>
            <a:grpSpLocks/>
          </p:cNvGrpSpPr>
          <p:nvPr/>
        </p:nvGrpSpPr>
        <p:grpSpPr bwMode="auto">
          <a:xfrm>
            <a:off x="298037" y="401658"/>
            <a:ext cx="3836200" cy="586105"/>
            <a:chOff x="-4588639" y="1031571"/>
            <a:chExt cx="5113165" cy="886285"/>
          </a:xfrm>
        </p:grpSpPr>
        <p:sp>
          <p:nvSpPr>
            <p:cNvPr id="23" name="圓角矩形 4">
              <a:extLst>
                <a:ext uri="{FF2B5EF4-FFF2-40B4-BE49-F238E27FC236}">
                  <a16:creationId xmlns:a16="http://schemas.microsoft.com/office/drawing/2014/main" id="{F43D0337-7111-4128-BD37-37AB9A1EFEF2}"/>
                </a:ext>
              </a:extLst>
            </p:cNvPr>
            <p:cNvSpPr/>
            <p:nvPr/>
          </p:nvSpPr>
          <p:spPr>
            <a:xfrm>
              <a:off x="-2926571" y="1031571"/>
              <a:ext cx="3451097" cy="4358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  <p:sp>
          <p:nvSpPr>
            <p:cNvPr id="24" name="圓角矩形 23">
              <a:extLst>
                <a:ext uri="{FF2B5EF4-FFF2-40B4-BE49-F238E27FC236}">
                  <a16:creationId xmlns:a16="http://schemas.microsoft.com/office/drawing/2014/main" id="{E66EC0CC-BF26-46B6-9A6E-407EAD3F425E}"/>
                </a:ext>
              </a:extLst>
            </p:cNvPr>
            <p:cNvSpPr/>
            <p:nvPr/>
          </p:nvSpPr>
          <p:spPr>
            <a:xfrm>
              <a:off x="-4588639" y="1431684"/>
              <a:ext cx="3077557" cy="486172"/>
            </a:xfrm>
            <a:prstGeom prst="roundRect">
              <a:avLst/>
            </a:prstGeom>
            <a:gradFill>
              <a:gsLst>
                <a:gs pos="6000">
                  <a:srgbClr val="6A2868"/>
                </a:gs>
                <a:gs pos="50000">
                  <a:srgbClr val="DE8CBD"/>
                </a:gs>
                <a:gs pos="100000">
                  <a:srgbClr val="6A2868"/>
                </a:gs>
              </a:gsLst>
              <a:lin ang="54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申請方式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E92E0F1-A11E-4FC5-A647-D13D9DCA1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49443"/>
              </p:ext>
            </p:extLst>
          </p:nvPr>
        </p:nvGraphicFramePr>
        <p:xfrm>
          <a:off x="601446" y="1528749"/>
          <a:ext cx="7924593" cy="2532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9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臺灣中小企業銀行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合作金庫商業銀行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彰化商業銀行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第一商業銀行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華南商業銀行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臺灣銀行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兆豐商業銀行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臺灣土地銀行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高雄銀行</a:t>
                      </a:r>
                      <a:endParaRPr lang="zh-TW" alt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全國農業金庫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台中商業銀行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永豐商業銀行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玉山商業銀行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聯邦商業銀行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上海商業銀行 </a:t>
                      </a:r>
                      <a:endParaRPr lang="zh-TW" altLang="en-US" sz="1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瑞興銀行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花蓮第二信用合作社</a:t>
                      </a:r>
                      <a:r>
                        <a:rPr lang="zh-TW" alt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嘉義市第三信用合作社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金門縣信用合作社</a:t>
                      </a:r>
                      <a:endParaRPr lang="zh-TW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8" marR="68608" marT="34295" marB="342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8" marR="68608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6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15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各銀行聯絡窗口，請詳青創啟動貸款專區</a:t>
                      </a:r>
                      <a:endParaRPr lang="zh-TW" altLang="en-US" sz="15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8" marR="68608" marT="34295" marB="3429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7" marR="91447" marT="45693" marB="4569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7" marR="91447" marT="45693" marB="4569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圖片 14">
            <a:extLst>
              <a:ext uri="{FF2B5EF4-FFF2-40B4-BE49-F238E27FC236}">
                <a16:creationId xmlns:a16="http://schemas.microsoft.com/office/drawing/2014/main" id="{C84B9CD5-8CFC-4BD6-B0BA-D0C42282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49" y="3558686"/>
            <a:ext cx="2736901" cy="158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FCBA2ACD-4AB0-4B99-9207-233F75651B6D}"/>
              </a:ext>
            </a:extLst>
          </p:cNvPr>
          <p:cNvSpPr txBox="1"/>
          <p:nvPr/>
        </p:nvSpPr>
        <p:spPr>
          <a:xfrm>
            <a:off x="611897" y="4127696"/>
            <a:ext cx="2952987" cy="715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 defTabSz="685983" fontAlgn="base">
              <a:buClrTx/>
              <a:buSzTx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經濟部</a:t>
            </a:r>
            <a:r>
              <a:rPr kumimoji="1" lang="zh-TW" altLang="en-US" sz="135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中小及</a:t>
            </a: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新創企業署</a:t>
            </a:r>
            <a:endParaRPr kumimoji="1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貸款諮詢窗口：馬上辦服務中心</a:t>
            </a:r>
            <a:endParaRPr kumimoji="1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電話</a:t>
            </a:r>
            <a:r>
              <a:rPr kumimoji="1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:0800-056-476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20FFFE8-D4B1-46BF-88DD-66D8DDCDA4D3}"/>
              </a:ext>
            </a:extLst>
          </p:cNvPr>
          <p:cNvSpPr txBox="1"/>
          <p:nvPr/>
        </p:nvSpPr>
        <p:spPr>
          <a:xfrm>
            <a:off x="3968293" y="4163675"/>
            <a:ext cx="1891296" cy="715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開業諮詢輔導窗口：</a:t>
            </a:r>
            <a:endParaRPr kumimoji="1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創業諮詢服務中心</a:t>
            </a:r>
            <a:endParaRPr kumimoji="1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電話：</a:t>
            </a:r>
            <a:r>
              <a:rPr kumimoji="1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0800-589-168</a:t>
            </a:r>
            <a:endParaRPr kumimoji="1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5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2EBDF40B-3012-4627-A81F-80D9B419486F}"/>
              </a:ext>
            </a:extLst>
          </p:cNvPr>
          <p:cNvSpPr/>
          <p:nvPr/>
        </p:nvSpPr>
        <p:spPr>
          <a:xfrm rot="10800000">
            <a:off x="495406" y="670270"/>
            <a:ext cx="8153185" cy="4463337"/>
          </a:xfrm>
          <a:prstGeom prst="rect">
            <a:avLst/>
          </a:prstGeom>
          <a:gradFill>
            <a:gsLst>
              <a:gs pos="37000">
                <a:srgbClr val="DE8CBD"/>
              </a:gs>
              <a:gs pos="100000">
                <a:srgbClr val="FFCC00">
                  <a:alpha val="0"/>
                </a:srgbClr>
              </a:gs>
              <a:gs pos="9500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800AC19-7297-4020-B9BA-BEB8F209082A}"/>
              </a:ext>
            </a:extLst>
          </p:cNvPr>
          <p:cNvSpPr/>
          <p:nvPr/>
        </p:nvSpPr>
        <p:spPr>
          <a:xfrm>
            <a:off x="1013008" y="1007912"/>
            <a:ext cx="6764732" cy="1840652"/>
          </a:xfrm>
          <a:prstGeom prst="rect">
            <a:avLst/>
          </a:prstGeom>
          <a:solidFill>
            <a:srgbClr val="DAFF71">
              <a:alpha val="80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35042" rIns="135042" bIns="135042" spcCol="1270"/>
          <a:lstStyle/>
          <a:p>
            <a:pPr marL="171496" marR="0" lvl="1" indent="-171496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個人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負責人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條件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32273" marR="0" lvl="2" indent="-125049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未滿</a:t>
            </a:r>
            <a:r>
              <a:rPr kumimoji="0" lang="en-US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65</a:t>
            </a: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歲之成年女性</a:t>
            </a: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en-US" altLang="zh-TW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45</a:t>
            </a:r>
            <a:r>
              <a:rPr kumimoji="0" lang="en-US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-65</a:t>
            </a: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歲國民</a:t>
            </a: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或</a:t>
            </a:r>
            <a:r>
              <a:rPr kumimoji="0" lang="en-US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65</a:t>
            </a: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歲以下之離島居民</a:t>
            </a:r>
            <a:endParaRPr kumimoji="0" lang="en-US" altLang="zh-TW" sz="1500" b="1" i="0" u="none" strike="noStrike" kern="1200" cap="none" spc="-11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32273" marR="0" lvl="2" indent="-125049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3</a:t>
            </a:r>
            <a:r>
              <a:rPr kumimoji="0" lang="zh-TW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年內</a:t>
            </a:r>
            <a:r>
              <a:rPr kumimoji="0" lang="zh-TW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參與</a:t>
            </a:r>
            <a:r>
              <a:rPr kumimoji="0" lang="zh-TW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政府創業研習課程至少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18</a:t>
            </a:r>
            <a:r>
              <a:rPr kumimoji="0" lang="zh-TW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小時</a:t>
            </a:r>
            <a:r>
              <a:rPr kumimoji="0" lang="zh-TW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，並</a:t>
            </a:r>
            <a:r>
              <a:rPr kumimoji="0" lang="zh-TW" altLang="zh-TW" sz="15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經創業諮詢輔導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所經營事業條件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88247" marR="0" lvl="1" indent="-173878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依法辦理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公司登記、商業登記、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立案登記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或</a:t>
            </a: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稅籍登記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未超過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年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88247" marR="0" lvl="1" indent="-171496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員工數（不含負責人）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未滿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人</a:t>
            </a: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49159" name="群組 17">
            <a:extLst>
              <a:ext uri="{FF2B5EF4-FFF2-40B4-BE49-F238E27FC236}">
                <a16:creationId xmlns:a16="http://schemas.microsoft.com/office/drawing/2014/main" id="{E61C9B90-2682-4ED9-B6C1-E2DF7303241F}"/>
              </a:ext>
            </a:extLst>
          </p:cNvPr>
          <p:cNvGrpSpPr>
            <a:grpSpLocks/>
          </p:cNvGrpSpPr>
          <p:nvPr/>
        </p:nvGrpSpPr>
        <p:grpSpPr bwMode="auto">
          <a:xfrm>
            <a:off x="650468" y="1349791"/>
            <a:ext cx="377582" cy="1226014"/>
            <a:chOff x="424821" y="29702"/>
            <a:chExt cx="4147611" cy="280603"/>
          </a:xfr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19" name="圓角矩形 18">
              <a:extLst>
                <a:ext uri="{FF2B5EF4-FFF2-40B4-BE49-F238E27FC236}">
                  <a16:creationId xmlns:a16="http://schemas.microsoft.com/office/drawing/2014/main" id="{25F6EA6B-A85E-4A94-925D-69D15BA5DB4D}"/>
                </a:ext>
              </a:extLst>
            </p:cNvPr>
            <p:cNvSpPr/>
            <p:nvPr/>
          </p:nvSpPr>
          <p:spPr>
            <a:xfrm>
              <a:off x="424821" y="29702"/>
              <a:ext cx="4147611" cy="280603"/>
            </a:xfrm>
            <a:prstGeom prst="roundRect">
              <a:avLst/>
            </a:prstGeom>
            <a:grpFill/>
            <a:ln w="15875">
              <a:prstDash val="solid"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圓角矩形 4">
              <a:extLst>
                <a:ext uri="{FF2B5EF4-FFF2-40B4-BE49-F238E27FC236}">
                  <a16:creationId xmlns:a16="http://schemas.microsoft.com/office/drawing/2014/main" id="{5FF07975-CF9D-4B43-8898-EA3DA903E44F}"/>
                </a:ext>
              </a:extLst>
            </p:cNvPr>
            <p:cNvSpPr/>
            <p:nvPr/>
          </p:nvSpPr>
          <p:spPr>
            <a:xfrm>
              <a:off x="452213" y="46537"/>
              <a:ext cx="4120219" cy="2532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eaVert" lIns="168654" tIns="0" rIns="168654" bIns="0" spcCol="1270" anchor="ctr"/>
            <a:lstStyle/>
            <a:p>
              <a:pPr marL="0" marR="0" lvl="0" indent="0" algn="ctr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申請資格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10E6E9A8-ACA3-4AAB-A3B5-775ECC83C0AE}"/>
              </a:ext>
            </a:extLst>
          </p:cNvPr>
          <p:cNvSpPr/>
          <p:nvPr/>
        </p:nvSpPr>
        <p:spPr>
          <a:xfrm>
            <a:off x="2977653" y="266243"/>
            <a:ext cx="3188693" cy="467820"/>
          </a:xfrm>
          <a:prstGeom prst="rect">
            <a:avLst/>
          </a:prstGeom>
          <a:effectLst>
            <a:outerShdw blurRad="25400" dist="381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微型創業鳯凰貸款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(1/2)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B0ACD5E-85D3-4478-91E5-488AEC0589C8}"/>
              </a:ext>
            </a:extLst>
          </p:cNvPr>
          <p:cNvGrpSpPr>
            <a:grpSpLocks/>
          </p:cNvGrpSpPr>
          <p:nvPr/>
        </p:nvGrpSpPr>
        <p:grpSpPr bwMode="auto">
          <a:xfrm>
            <a:off x="191213" y="102121"/>
            <a:ext cx="2511804" cy="1422045"/>
            <a:chOff x="-3673758" y="1661419"/>
            <a:chExt cx="3348547" cy="1894553"/>
          </a:xfrm>
        </p:grpSpPr>
        <p:sp>
          <p:nvSpPr>
            <p:cNvPr id="32" name="雙波浪 31">
              <a:extLst>
                <a:ext uri="{FF2B5EF4-FFF2-40B4-BE49-F238E27FC236}">
                  <a16:creationId xmlns:a16="http://schemas.microsoft.com/office/drawing/2014/main" id="{750DA4FE-064B-4D7E-82CF-080C8BFC8638}"/>
                </a:ext>
              </a:extLst>
            </p:cNvPr>
            <p:cNvSpPr/>
            <p:nvPr/>
          </p:nvSpPr>
          <p:spPr>
            <a:xfrm rot="20758769">
              <a:off x="-2457548" y="1661419"/>
              <a:ext cx="2118047" cy="1044067"/>
            </a:xfrm>
            <a:prstGeom prst="doubleWave">
              <a:avLst/>
            </a:prstGeom>
            <a:solidFill>
              <a:srgbClr val="FFD653"/>
            </a:solidFill>
            <a:ln>
              <a:noFill/>
            </a:ln>
            <a:effectLst>
              <a:outerShdw blurRad="40000" dist="20000" dir="5400000" rotWithShape="0">
                <a:srgbClr val="000000"/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TW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61F78475-A51D-4AAA-8B17-B64BB3A68E2B}"/>
                </a:ext>
              </a:extLst>
            </p:cNvPr>
            <p:cNvSpPr txBox="1"/>
            <p:nvPr/>
          </p:nvSpPr>
          <p:spPr>
            <a:xfrm rot="20790610">
              <a:off x="-2527408" y="1691231"/>
              <a:ext cx="2202197" cy="9844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1" lang="zh-TW" altLang="en-US" sz="2101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支持女性及中高齡創業</a:t>
              </a:r>
              <a:endParaRPr kumimoji="1" lang="zh-TW" altLang="en-US" sz="210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C5EBB374-79D0-46D2-8342-147E735A3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80912">
              <a:off x="-3673758" y="2183453"/>
              <a:ext cx="1373397" cy="1372519"/>
            </a:xfrm>
            <a:prstGeom prst="rect">
              <a:avLst/>
            </a:prstGeom>
            <a:effectLst>
              <a:outerShdw blurRad="76200" dist="50800" dir="5400000" algn="ctr" rotWithShape="0">
                <a:schemeClr val="tx1"/>
              </a:outerShdw>
            </a:effectLst>
          </p:spPr>
        </p:pic>
      </p:grpSp>
      <p:pic>
        <p:nvPicPr>
          <p:cNvPr id="21" name="圖片 16" descr="微型創業鳯凰小-1">
            <a:extLst>
              <a:ext uri="{FF2B5EF4-FFF2-40B4-BE49-F238E27FC236}">
                <a16:creationId xmlns:a16="http://schemas.microsoft.com/office/drawing/2014/main" id="{8F187EA9-034E-4A4D-9E1D-FC56A7458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27" y="261483"/>
            <a:ext cx="2131723" cy="4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61F5E9E-B3AA-497D-AFD8-427522C8842C}"/>
              </a:ext>
            </a:extLst>
          </p:cNvPr>
          <p:cNvGraphicFramePr>
            <a:graphicFrameLocks noGrp="1"/>
          </p:cNvGraphicFramePr>
          <p:nvPr/>
        </p:nvGraphicFramePr>
        <p:xfrm>
          <a:off x="990921" y="2904410"/>
          <a:ext cx="6947358" cy="2012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555">
                  <a:extLst>
                    <a:ext uri="{9D8B030D-6E8A-4147-A177-3AD203B41FA5}">
                      <a16:colId xmlns:a16="http://schemas.microsoft.com/office/drawing/2014/main" val="814235115"/>
                    </a:ext>
                  </a:extLst>
                </a:gridCol>
                <a:gridCol w="1302803">
                  <a:extLst>
                    <a:ext uri="{9D8B030D-6E8A-4147-A177-3AD203B41FA5}">
                      <a16:colId xmlns:a16="http://schemas.microsoft.com/office/drawing/2014/main" val="656654119"/>
                    </a:ext>
                  </a:extLst>
                </a:gridCol>
              </a:tblGrid>
              <a:tr h="2574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所營事業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貸款額度</a:t>
                      </a: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3277017586"/>
                  </a:ext>
                </a:extLst>
              </a:tr>
              <a:tr h="653507">
                <a:tc>
                  <a:txBody>
                    <a:bodyPr/>
                    <a:lstStyle/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1500" b="1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辦理</a:t>
                      </a:r>
                      <a:r>
                        <a:rPr kumimoji="0" lang="zh-TW" altLang="en-US" sz="1500" b="1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公司或商業</a:t>
                      </a:r>
                      <a:r>
                        <a:rPr kumimoji="0" lang="zh-TW" altLang="en-US" sz="1500" b="1" kern="1200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登記</a:t>
                      </a:r>
                      <a:r>
                        <a:rPr kumimoji="0" lang="zh-TW" altLang="en-US" sz="15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之</a:t>
                      </a:r>
                      <a:r>
                        <a:rPr kumimoji="0" lang="zh-TW" altLang="en-US" sz="1500" b="1" u="sng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微型企業</a:t>
                      </a:r>
                      <a:endParaRPr kumimoji="0" lang="en-US" altLang="zh-TW" sz="1500" b="1" u="sng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1500" b="1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辦理</a:t>
                      </a:r>
                      <a:r>
                        <a:rPr kumimoji="0" lang="zh-TW" altLang="en-US" sz="1500" b="1" dirty="0">
                          <a:solidFill>
                            <a:srgbClr val="FF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立案</a:t>
                      </a:r>
                      <a:r>
                        <a:rPr kumimoji="0" lang="zh-TW" altLang="en-US" sz="1500" b="1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之</a:t>
                      </a:r>
                      <a:r>
                        <a:rPr kumimoji="0" lang="zh-TW" altLang="en-US" sz="1500" b="1" u="sng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托嬰中心、幼兒園、兒童課後照顧服務中心或短期補習班</a:t>
                      </a:r>
                      <a:endParaRPr lang="zh-TW" altLang="en-US" sz="1500" u="sng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kumimoji="0" lang="zh-TW" altLang="en-US" sz="14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最高</a:t>
                      </a:r>
                      <a:r>
                        <a:rPr kumimoji="0" lang="en-US" altLang="zh-TW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200</a:t>
                      </a:r>
                      <a:r>
                        <a:rPr kumimoji="0" lang="zh-TW" altLang="en-US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萬元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2334003536"/>
                  </a:ext>
                </a:extLst>
              </a:tr>
              <a:tr h="442278">
                <a:tc>
                  <a:txBody>
                    <a:bodyPr/>
                    <a:lstStyle/>
                    <a:p>
                      <a:pPr marL="111125" indent="0"/>
                      <a:r>
                        <a:rPr kumimoji="0" lang="zh-TW" altLang="en-US" sz="15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符合商業登記法</a:t>
                      </a:r>
                      <a:r>
                        <a:rPr kumimoji="0" lang="zh-TW" altLang="en-US" sz="1500" b="1" u="sng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免辦理商業登記</a:t>
                      </a:r>
                      <a:r>
                        <a:rPr kumimoji="0" lang="zh-TW" altLang="en-US" sz="15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之小規模商業</a:t>
                      </a:r>
                      <a:r>
                        <a:rPr kumimoji="0" lang="zh-TW" altLang="en-US" sz="15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，</a:t>
                      </a:r>
                      <a:r>
                        <a:rPr kumimoji="0" lang="zh-TW" altLang="en-US" sz="1500" b="1" u="sng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但</a:t>
                      </a:r>
                      <a:r>
                        <a:rPr kumimoji="0" lang="zh-TW" altLang="en-US" sz="1500" b="1" u="sng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辦稅籍登記者</a:t>
                      </a:r>
                      <a:endParaRPr kumimoji="0" lang="en-US" altLang="zh-TW" sz="1500" b="1" u="sng" kern="12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kumimoji="0" lang="en-US" altLang="zh-TW" sz="1400" b="1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1400" b="1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例</a:t>
                      </a:r>
                      <a:r>
                        <a:rPr kumimoji="0" lang="en-US" altLang="zh-TW" sz="1400" b="1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kumimoji="0" lang="zh-TW" altLang="en-US" sz="1400" b="1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攤販、民宿、家庭</a:t>
                      </a:r>
                      <a:r>
                        <a:rPr kumimoji="0" lang="zh-TW" altLang="en-US" sz="1400" b="1" kern="1200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手工業者、家庭農林漁牧業者等</a:t>
                      </a:r>
                      <a:r>
                        <a:rPr kumimoji="0" lang="en-US" altLang="zh-TW" sz="1400" b="1" kern="1200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kumimoji="0" lang="zh-TW" altLang="en-US" sz="1400" b="1" kern="1200" dirty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kumimoji="0" lang="zh-TW" altLang="en-US" sz="1400" b="1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最高</a:t>
                      </a:r>
                      <a:r>
                        <a:rPr kumimoji="0" lang="en-US" altLang="zh-TW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r>
                        <a:rPr kumimoji="0" lang="zh-TW" altLang="en-US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萬元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2818668095"/>
                  </a:ext>
                </a:extLst>
              </a:tr>
              <a:tr h="450591">
                <a:tc gridSpan="2"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5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※</a:t>
                      </a:r>
                      <a:r>
                        <a:rPr kumimoji="0" lang="zh-TW" altLang="en-US" sz="15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原貸款在貸款期限內</a:t>
                      </a:r>
                      <a:r>
                        <a:rPr kumimoji="0" lang="zh-TW" altLang="en-US" sz="1500" b="1" kern="1200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，得以同一所營事業， 得再次申請本貸款。但以二次為限。</a:t>
                      </a:r>
                      <a:endParaRPr kumimoji="0" lang="en-US" altLang="zh-TW" sz="1500" b="1" kern="1200" dirty="0">
                        <a:solidFill>
                          <a:prstClr val="black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765347"/>
                  </a:ext>
                </a:extLst>
              </a:tr>
            </a:tbl>
          </a:graphicData>
        </a:graphic>
      </p:graphicFrame>
      <p:grpSp>
        <p:nvGrpSpPr>
          <p:cNvPr id="17" name="群組 17">
            <a:extLst>
              <a:ext uri="{FF2B5EF4-FFF2-40B4-BE49-F238E27FC236}">
                <a16:creationId xmlns:a16="http://schemas.microsoft.com/office/drawing/2014/main" id="{B58D1806-084B-478C-8F3D-AF62337BB2FC}"/>
              </a:ext>
            </a:extLst>
          </p:cNvPr>
          <p:cNvGrpSpPr>
            <a:grpSpLocks/>
          </p:cNvGrpSpPr>
          <p:nvPr/>
        </p:nvGrpSpPr>
        <p:grpSpPr bwMode="auto">
          <a:xfrm>
            <a:off x="637920" y="3289934"/>
            <a:ext cx="396526" cy="1226014"/>
            <a:chOff x="287227" y="57573"/>
            <a:chExt cx="4355705" cy="280603"/>
          </a:xfrm>
          <a:gradFill>
            <a:gsLst>
              <a:gs pos="0">
                <a:schemeClr val="accent2">
                  <a:lumMod val="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</a:gra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18" name="圓角矩形 18">
              <a:extLst>
                <a:ext uri="{FF2B5EF4-FFF2-40B4-BE49-F238E27FC236}">
                  <a16:creationId xmlns:a16="http://schemas.microsoft.com/office/drawing/2014/main" id="{7B84B4BD-18C5-47F2-81C7-5C2A72AA4768}"/>
                </a:ext>
              </a:extLst>
            </p:cNvPr>
            <p:cNvSpPr/>
            <p:nvPr/>
          </p:nvSpPr>
          <p:spPr>
            <a:xfrm>
              <a:off x="495321" y="57573"/>
              <a:ext cx="4147611" cy="280603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圓角矩形 4">
              <a:extLst>
                <a:ext uri="{FF2B5EF4-FFF2-40B4-BE49-F238E27FC236}">
                  <a16:creationId xmlns:a16="http://schemas.microsoft.com/office/drawing/2014/main" id="{4DC4D7CB-E45B-4A72-8BBD-A74C01E1EBF6}"/>
                </a:ext>
              </a:extLst>
            </p:cNvPr>
            <p:cNvSpPr/>
            <p:nvPr/>
          </p:nvSpPr>
          <p:spPr>
            <a:xfrm>
              <a:off x="287227" y="59512"/>
              <a:ext cx="4120216" cy="26925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eaVert" lIns="168654" tIns="0" rIns="168654" bIns="0" spcCol="1270" anchor="ctr"/>
            <a:lstStyle/>
            <a:p>
              <a:pPr marL="0" marR="0" lvl="0" indent="0" algn="ctr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貸款額度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8227DD1F-942D-403C-82C3-83776AF48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826" y="1765541"/>
            <a:ext cx="1270037" cy="125739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8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FF44CE1C-F46A-48C8-928C-57089DA3A762}"/>
              </a:ext>
            </a:extLst>
          </p:cNvPr>
          <p:cNvSpPr/>
          <p:nvPr/>
        </p:nvSpPr>
        <p:spPr>
          <a:xfrm rot="10800000">
            <a:off x="-674559" y="681750"/>
            <a:ext cx="9283805" cy="4463337"/>
          </a:xfrm>
          <a:prstGeom prst="rect">
            <a:avLst/>
          </a:prstGeom>
          <a:gradFill>
            <a:gsLst>
              <a:gs pos="37000">
                <a:srgbClr val="DE8CBD"/>
              </a:gs>
              <a:gs pos="100000">
                <a:srgbClr val="FFCC00">
                  <a:alpha val="0"/>
                </a:srgbClr>
              </a:gs>
              <a:gs pos="9500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9" name="矩形 15">
            <a:extLst>
              <a:ext uri="{FF2B5EF4-FFF2-40B4-BE49-F238E27FC236}">
                <a16:creationId xmlns:a16="http://schemas.microsoft.com/office/drawing/2014/main" id="{5DDB5A0D-7B71-4109-A277-A9EF1289A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754" y="3480920"/>
            <a:ext cx="6697074" cy="12786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9058" tIns="135042" rIns="135042" bIns="135042" anchor="ctr">
            <a:spAutoFit/>
          </a:bodyPr>
          <a:lstStyle>
            <a:lvl1pPr marL="342900" indent="-342900" defTabSz="889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228600" indent="-228600" defTabSz="889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889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889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889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1" indent="0" algn="l" defTabSz="666928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70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★</a:t>
            </a:r>
            <a:r>
              <a:rPr kumimoji="0" lang="zh-TW" altLang="en-US" sz="2101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申請窗口：向</a:t>
            </a:r>
            <a:r>
              <a:rPr kumimoji="0" lang="zh-TW" altLang="en-US" sz="2101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勞動部</a:t>
            </a:r>
            <a:r>
              <a:rPr kumimoji="0" lang="zh-TW" altLang="en-US" sz="2101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申請</a:t>
            </a:r>
            <a:endParaRPr kumimoji="0" lang="en-US" altLang="zh-TW" sz="2101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96" marR="0" lvl="1" indent="-171496" algn="l" defTabSz="666928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微型創業鳯凰網：</a:t>
            </a:r>
            <a:r>
              <a:rPr kumimoji="0" lang="en-US" altLang="zh-TW" sz="135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beboss.wda.gov.tw/</a:t>
            </a:r>
            <a:endParaRPr kumimoji="0" lang="en-US" altLang="zh-TW" sz="105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96" marR="0" lvl="1" indent="-171496" algn="l" defTabSz="666928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免費諮詢專線：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0800-092-957</a:t>
            </a:r>
          </a:p>
          <a:p>
            <a:pPr marL="171496" marR="0" lvl="1" indent="-171496" algn="l" defTabSz="666928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填寫申請表後，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email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至勞動部各服務中心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E49C16D-112B-429A-899F-F41610F24015}"/>
              </a:ext>
            </a:extLst>
          </p:cNvPr>
          <p:cNvSpPr/>
          <p:nvPr/>
        </p:nvSpPr>
        <p:spPr>
          <a:xfrm>
            <a:off x="0" y="215486"/>
            <a:ext cx="9067682" cy="500217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7111" name="圖片 16" descr="微型創業鳯凰小-1">
            <a:extLst>
              <a:ext uri="{FF2B5EF4-FFF2-40B4-BE49-F238E27FC236}">
                <a16:creationId xmlns:a16="http://schemas.microsoft.com/office/drawing/2014/main" id="{C54620D5-5497-4775-92F4-9FBC1C77E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17" y="125346"/>
            <a:ext cx="2139022" cy="55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0B4B7599-62AD-4D66-9DB0-3FE4AF4F7C38}"/>
              </a:ext>
            </a:extLst>
          </p:cNvPr>
          <p:cNvSpPr/>
          <p:nvPr/>
        </p:nvSpPr>
        <p:spPr>
          <a:xfrm>
            <a:off x="1029747" y="1000104"/>
            <a:ext cx="6697074" cy="2436771"/>
          </a:xfrm>
          <a:prstGeom prst="rect">
            <a:avLst/>
          </a:prstGeom>
          <a:solidFill>
            <a:srgbClr val="DAFF71">
              <a:alpha val="7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35042" rIns="135042" bIns="135042" spcCol="1270"/>
          <a:lstStyle/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按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郵政儲金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年期定期儲金機動利率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+0.575%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機動計息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04842" marR="0" lvl="1" indent="0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目前利率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2.295%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；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2009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勞動部補貼前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92009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2009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年利息費用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貸款期限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最長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7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應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按月平均攤還本息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不得徵提保證人</a:t>
            </a:r>
            <a:endParaRPr kumimoji="0" lang="en-US" altLang="zh-TW" sz="2000" b="1" i="0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辦理銀行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(7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家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：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台灣銀行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土地銀行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合作金庫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第一銀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行、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華南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銀行、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彰化銀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行、臺灣中小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企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銀</a:t>
            </a:r>
            <a:endParaRPr kumimoji="0" lang="zh-TW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保證成數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9.5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保證手續費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0.375%</a:t>
            </a:r>
          </a:p>
        </p:txBody>
      </p:sp>
      <p:grpSp>
        <p:nvGrpSpPr>
          <p:cNvPr id="2" name="群組 17">
            <a:extLst>
              <a:ext uri="{FF2B5EF4-FFF2-40B4-BE49-F238E27FC236}">
                <a16:creationId xmlns:a16="http://schemas.microsoft.com/office/drawing/2014/main" id="{B142E121-8CA9-43AE-98B3-60635D8375A1}"/>
              </a:ext>
            </a:extLst>
          </p:cNvPr>
          <p:cNvGrpSpPr>
            <a:grpSpLocks/>
          </p:cNvGrpSpPr>
          <p:nvPr/>
        </p:nvGrpSpPr>
        <p:grpSpPr bwMode="auto">
          <a:xfrm>
            <a:off x="755199" y="1259709"/>
            <a:ext cx="384483" cy="1614057"/>
            <a:chOff x="349016" y="29702"/>
            <a:chExt cx="4223416" cy="280603"/>
          </a:xfrm>
          <a:gradFill>
            <a:gsLst>
              <a:gs pos="0">
                <a:schemeClr val="accent3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</a:gra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19" name="圓角矩形 18">
              <a:extLst>
                <a:ext uri="{FF2B5EF4-FFF2-40B4-BE49-F238E27FC236}">
                  <a16:creationId xmlns:a16="http://schemas.microsoft.com/office/drawing/2014/main" id="{3D6E18ED-0C5B-435B-BD5C-61D6D918577F}"/>
                </a:ext>
              </a:extLst>
            </p:cNvPr>
            <p:cNvSpPr/>
            <p:nvPr/>
          </p:nvSpPr>
          <p:spPr>
            <a:xfrm>
              <a:off x="424821" y="29702"/>
              <a:ext cx="4147611" cy="280603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圓角矩形 4">
              <a:extLst>
                <a:ext uri="{FF2B5EF4-FFF2-40B4-BE49-F238E27FC236}">
                  <a16:creationId xmlns:a16="http://schemas.microsoft.com/office/drawing/2014/main" id="{EC4D9FAD-C890-48E1-9D0C-5CFB262491B8}"/>
                </a:ext>
              </a:extLst>
            </p:cNvPr>
            <p:cNvSpPr/>
            <p:nvPr/>
          </p:nvSpPr>
          <p:spPr>
            <a:xfrm>
              <a:off x="349016" y="43400"/>
              <a:ext cx="4120215" cy="25320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eaVert" lIns="168654" tIns="0" rIns="168654" bIns="0" spcCol="1270" anchor="ctr"/>
            <a:lstStyle/>
            <a:p>
              <a:pPr marL="0" marR="0" lvl="0" indent="0" algn="ctr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貸款及信保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81FFC98A-D3EE-43B3-B221-5297F61163DD}"/>
              </a:ext>
            </a:extLst>
          </p:cNvPr>
          <p:cNvSpPr/>
          <p:nvPr/>
        </p:nvSpPr>
        <p:spPr>
          <a:xfrm>
            <a:off x="-18886" y="234909"/>
            <a:ext cx="3188693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微型創業鳯凰貸款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(2/2)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17" name="群組 17">
            <a:extLst>
              <a:ext uri="{FF2B5EF4-FFF2-40B4-BE49-F238E27FC236}">
                <a16:creationId xmlns:a16="http://schemas.microsoft.com/office/drawing/2014/main" id="{20FC8ADC-9F9F-49A0-B384-7AF33B441D11}"/>
              </a:ext>
            </a:extLst>
          </p:cNvPr>
          <p:cNvGrpSpPr>
            <a:grpSpLocks/>
          </p:cNvGrpSpPr>
          <p:nvPr/>
        </p:nvGrpSpPr>
        <p:grpSpPr bwMode="auto">
          <a:xfrm>
            <a:off x="678609" y="3512372"/>
            <a:ext cx="396633" cy="1226014"/>
            <a:chOff x="-9768463" y="29655"/>
            <a:chExt cx="4356880" cy="280603"/>
          </a:xfrm>
          <a:gradFill>
            <a:gsLst>
              <a:gs pos="0">
                <a:schemeClr val="accent2">
                  <a:lumMod val="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</a:gra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18" name="圓角矩形 18">
              <a:extLst>
                <a:ext uri="{FF2B5EF4-FFF2-40B4-BE49-F238E27FC236}">
                  <a16:creationId xmlns:a16="http://schemas.microsoft.com/office/drawing/2014/main" id="{92AB4CE5-E495-44C2-85AF-8C22323320F6}"/>
                </a:ext>
              </a:extLst>
            </p:cNvPr>
            <p:cNvSpPr/>
            <p:nvPr/>
          </p:nvSpPr>
          <p:spPr>
            <a:xfrm>
              <a:off x="-9559194" y="29655"/>
              <a:ext cx="4147611" cy="280603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圓角矩形 4">
              <a:extLst>
                <a:ext uri="{FF2B5EF4-FFF2-40B4-BE49-F238E27FC236}">
                  <a16:creationId xmlns:a16="http://schemas.microsoft.com/office/drawing/2014/main" id="{40E333E8-F491-4A18-B19A-F1B6410B6964}"/>
                </a:ext>
              </a:extLst>
            </p:cNvPr>
            <p:cNvSpPr/>
            <p:nvPr/>
          </p:nvSpPr>
          <p:spPr>
            <a:xfrm>
              <a:off x="-9768463" y="42834"/>
              <a:ext cx="4120215" cy="2532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eaVert" lIns="168654" tIns="0" rIns="168654" bIns="0" spcCol="1270" anchor="ctr"/>
            <a:lstStyle/>
            <a:p>
              <a:pPr marL="0" marR="0" lvl="0" indent="0" algn="ctr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申請方式</a:t>
              </a:r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E1BEB221-EE75-4805-A4F2-EC7A4B5C5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794" y="2299808"/>
            <a:ext cx="1381551" cy="1102859"/>
          </a:xfrm>
          <a:prstGeom prst="rect">
            <a:avLst/>
          </a:prstGeom>
          <a:effectLst>
            <a:outerShdw blurRad="101600" dist="50800" dir="600000" algn="ctr" rotWithShape="0">
              <a:schemeClr val="tx1">
                <a:alpha val="87000"/>
              </a:schemeClr>
            </a:outerShdw>
          </a:effectLst>
        </p:spPr>
      </p:pic>
      <p:pic>
        <p:nvPicPr>
          <p:cNvPr id="26" name="图片占位符 12">
            <a:extLst>
              <a:ext uri="{FF2B5EF4-FFF2-40B4-BE49-F238E27FC236}">
                <a16:creationId xmlns:a16="http://schemas.microsoft.com/office/drawing/2014/main" id="{F025181C-5C91-4068-AF1A-5BD87347E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81" y="3521204"/>
            <a:ext cx="1215375" cy="1215375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47119" name="投影片編號版面配置區 6">
            <a:extLst>
              <a:ext uri="{FF2B5EF4-FFF2-40B4-BE49-F238E27FC236}">
                <a16:creationId xmlns:a16="http://schemas.microsoft.com/office/drawing/2014/main" id="{83648613-1CD5-4DE0-83D0-CF1ED9C910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557361" indent="-214370">
              <a:spcBef>
                <a:spcPct val="20000"/>
              </a:spcBef>
              <a:buFont typeface="Arial" panose="020B0604020202020204" pitchFamily="34" charset="0"/>
              <a:buChar char="–"/>
              <a:defRPr sz="21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857479" indent="-17149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200470" indent="-17149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1543461" indent="-17149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2F1F578-B7C4-43F5-AD03-7A6850C67FC2}" type="slidenum">
              <a:rPr kumimoji="1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9</a:t>
            </a:fld>
            <a:endParaRPr kumimoji="1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7121" name="Picture 17">
            <a:extLst>
              <a:ext uri="{FF2B5EF4-FFF2-40B4-BE49-F238E27FC236}">
                <a16:creationId xmlns:a16="http://schemas.microsoft.com/office/drawing/2014/main" id="{DA0DBC6C-7481-426D-B3D0-1A73603A1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02" y="3564814"/>
            <a:ext cx="683630" cy="6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6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mple">
  <a:themeElements>
    <a:clrScheme name="自定义 124">
      <a:dk1>
        <a:srgbClr val="545454"/>
      </a:dk1>
      <a:lt1>
        <a:srgbClr val="FFFFFF"/>
      </a:lt1>
      <a:dk2>
        <a:srgbClr val="1C1C1C"/>
      </a:dk2>
      <a:lt2>
        <a:srgbClr val="F8F8F8"/>
      </a:lt2>
      <a:accent1>
        <a:srgbClr val="339933"/>
      </a:accent1>
      <a:accent2>
        <a:srgbClr val="99CC00"/>
      </a:accent2>
      <a:accent3>
        <a:srgbClr val="339933"/>
      </a:accent3>
      <a:accent4>
        <a:srgbClr val="99CC00"/>
      </a:accent4>
      <a:accent5>
        <a:srgbClr val="323232"/>
      </a:accent5>
      <a:accent6>
        <a:srgbClr val="E8E8E8"/>
      </a:accent6>
      <a:hlink>
        <a:srgbClr val="1C1C1C"/>
      </a:hlink>
      <a:folHlink>
        <a:srgbClr val="4D4D4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 typeface="Arial" pitchFamily="34" charset="0"/>
          <a:buNone/>
          <a:tabLst/>
          <a:defRPr kumimoji="0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宋体" pitchFamily="2" charset="-122"/>
          </a:defRPr>
        </a:defPPr>
      </a:lstStyle>
    </a:lnDef>
  </a:objectDefaults>
  <a:extraClrSchemeLst>
    <a:extraClrScheme>
      <a:clrScheme name="sample 1">
        <a:dk1>
          <a:srgbClr val="1C1C1C"/>
        </a:dk1>
        <a:lt1>
          <a:srgbClr val="A3E7FF"/>
        </a:lt1>
        <a:dk2>
          <a:srgbClr val="1C1C1C"/>
        </a:dk2>
        <a:lt2>
          <a:srgbClr val="B2B2B2"/>
        </a:lt2>
        <a:accent1>
          <a:srgbClr val="0066CC"/>
        </a:accent1>
        <a:accent2>
          <a:srgbClr val="0099FF"/>
        </a:accent2>
        <a:accent3>
          <a:srgbClr val="CEF1FF"/>
        </a:accent3>
        <a:accent4>
          <a:srgbClr val="161616"/>
        </a:accent4>
        <a:accent5>
          <a:srgbClr val="AAB8E2"/>
        </a:accent5>
        <a:accent6>
          <a:srgbClr val="008AE7"/>
        </a:accent6>
        <a:hlink>
          <a:srgbClr val="0066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C1C1C"/>
        </a:dk1>
        <a:lt1>
          <a:srgbClr val="DDDDDD"/>
        </a:lt1>
        <a:dk2>
          <a:srgbClr val="1C1C1C"/>
        </a:dk2>
        <a:lt2>
          <a:srgbClr val="B2B2B2"/>
        </a:lt2>
        <a:accent1>
          <a:srgbClr val="CC0000"/>
        </a:accent1>
        <a:accent2>
          <a:srgbClr val="4D4D4D"/>
        </a:accent2>
        <a:accent3>
          <a:srgbClr val="EBEBEB"/>
        </a:accent3>
        <a:accent4>
          <a:srgbClr val="161616"/>
        </a:accent4>
        <a:accent5>
          <a:srgbClr val="E2AAAA"/>
        </a:accent5>
        <a:accent6>
          <a:srgbClr val="454545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pyright(c)2007-2011 NordriDesign™ 小A">
  <a:themeElements>
    <a:clrScheme name="Copyright(c)2007-2011 NordriDesign™ 小A 2">
      <a:dk1>
        <a:srgbClr val="1C1C1C"/>
      </a:dk1>
      <a:lt1>
        <a:srgbClr val="DDDDDD"/>
      </a:lt1>
      <a:dk2>
        <a:srgbClr val="1C1C1C"/>
      </a:dk2>
      <a:lt2>
        <a:srgbClr val="B2B2B2"/>
      </a:lt2>
      <a:accent1>
        <a:srgbClr val="CC0000"/>
      </a:accent1>
      <a:accent2>
        <a:srgbClr val="4D4D4D"/>
      </a:accent2>
      <a:accent3>
        <a:srgbClr val="EBEBEB"/>
      </a:accent3>
      <a:accent4>
        <a:srgbClr val="161616"/>
      </a:accent4>
      <a:accent5>
        <a:srgbClr val="E2AAAA"/>
      </a:accent5>
      <a:accent6>
        <a:srgbClr val="454545"/>
      </a:accent6>
      <a:hlink>
        <a:srgbClr val="969696"/>
      </a:hlink>
      <a:folHlink>
        <a:srgbClr val="4D4D4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宋体" pitchFamily="2" charset="-122"/>
          </a:defRPr>
        </a:defPPr>
      </a:lstStyle>
    </a:lnDef>
  </a:objectDefaults>
  <a:extraClrSchemeLst>
    <a:extraClrScheme>
      <a:clrScheme name="Copyright(c)2007-2011 NordriDesign™ 小A 1">
        <a:dk1>
          <a:srgbClr val="1C1C1C"/>
        </a:dk1>
        <a:lt1>
          <a:srgbClr val="A3E7FF"/>
        </a:lt1>
        <a:dk2>
          <a:srgbClr val="1C1C1C"/>
        </a:dk2>
        <a:lt2>
          <a:srgbClr val="B2B2B2"/>
        </a:lt2>
        <a:accent1>
          <a:srgbClr val="0066CC"/>
        </a:accent1>
        <a:accent2>
          <a:srgbClr val="0099FF"/>
        </a:accent2>
        <a:accent3>
          <a:srgbClr val="CEF1FF"/>
        </a:accent3>
        <a:accent4>
          <a:srgbClr val="161616"/>
        </a:accent4>
        <a:accent5>
          <a:srgbClr val="AAB8E2"/>
        </a:accent5>
        <a:accent6>
          <a:srgbClr val="008AE7"/>
        </a:accent6>
        <a:hlink>
          <a:srgbClr val="0066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right(c)2007-2011 NordriDesign™ 小A 2">
        <a:dk1>
          <a:srgbClr val="1C1C1C"/>
        </a:dk1>
        <a:lt1>
          <a:srgbClr val="DDDDDD"/>
        </a:lt1>
        <a:dk2>
          <a:srgbClr val="1C1C1C"/>
        </a:dk2>
        <a:lt2>
          <a:srgbClr val="B2B2B2"/>
        </a:lt2>
        <a:accent1>
          <a:srgbClr val="CC0000"/>
        </a:accent1>
        <a:accent2>
          <a:srgbClr val="4D4D4D"/>
        </a:accent2>
        <a:accent3>
          <a:srgbClr val="EBEBEB"/>
        </a:accent3>
        <a:accent4>
          <a:srgbClr val="161616"/>
        </a:accent4>
        <a:accent5>
          <a:srgbClr val="E2AAAA"/>
        </a:accent5>
        <a:accent6>
          <a:srgbClr val="454545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usiness-1">
  <a:themeElements>
    <a:clrScheme name="自定义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</a:spPr>
      <a:bodyPr anchor="ctr"/>
      <a:lstStyle>
        <a:defPPr algn="ctr">
          <a:defRPr kumimoji="0">
            <a:solidFill>
              <a:srgbClr val="000000"/>
            </a:solidFill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4.xml><?xml version="1.0" encoding="utf-8"?>
<a:theme xmlns:a="http://schemas.openxmlformats.org/drawingml/2006/main" name="2_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99">
            <a:alpha val="49019"/>
          </a:srgbClr>
        </a:solidFill>
        <a:ln w="9525" algn="ctr">
          <a:solidFill>
            <a:srgbClr val="800000"/>
          </a:solidFill>
          <a:miter lim="800000"/>
          <a:headEnd/>
          <a:tailEnd/>
        </a:ln>
      </a:spPr>
      <a:bodyPr wrap="none" anchor="ctr"/>
      <a:lstStyle>
        <a:defPPr>
          <a:defRPr sz="2400" b="1" dirty="0" smtClean="0"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usiness-1">
  <a:themeElements>
    <a:clrScheme name="自定义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</a:spPr>
      <a:bodyPr anchor="ctr"/>
      <a:lstStyle>
        <a:defPPr algn="ctr">
          <a:defRPr kumimoji="0">
            <a:solidFill>
              <a:srgbClr val="000000"/>
            </a:solidFill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主题​​">
  <a:themeElements>
    <a:clrScheme name="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11432</TotalTime>
  <Words>3119</Words>
  <Application>Microsoft Office PowerPoint</Application>
  <PresentationFormat>自訂</PresentationFormat>
  <Paragraphs>401</Paragraphs>
  <Slides>18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18</vt:i4>
      </vt:variant>
    </vt:vector>
  </HeadingPairs>
  <TitlesOfParts>
    <vt:vector size="36" baseType="lpstr">
      <vt:lpstr>微软雅黑</vt:lpstr>
      <vt:lpstr>微软雅黑</vt:lpstr>
      <vt:lpstr>MS PGothic</vt:lpstr>
      <vt:lpstr>華康POP1體W5</vt:lpstr>
      <vt:lpstr>Microsoft JhengHei</vt:lpstr>
      <vt:lpstr>Microsoft JhengHei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sample</vt:lpstr>
      <vt:lpstr>Copyright(c)2007-2011 NordriDesign™ 小A</vt:lpstr>
      <vt:lpstr>3_Business-1</vt:lpstr>
      <vt:lpstr>2_400TGp_globalcity_light_ani</vt:lpstr>
      <vt:lpstr>6_Business-1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促進企業創新直接保證方案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黃薰慧</cp:lastModifiedBy>
  <cp:revision>1398</cp:revision>
  <cp:lastPrinted>2025-02-20T08:53:07Z</cp:lastPrinted>
  <dcterms:modified xsi:type="dcterms:W3CDTF">2025-02-21T04:00:48Z</dcterms:modified>
</cp:coreProperties>
</file>