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11" r:id="rId3"/>
    <p:sldMasterId id="2147483738" r:id="rId4"/>
    <p:sldMasterId id="2147483764" r:id="rId5"/>
  </p:sldMasterIdLst>
  <p:notesMasterIdLst>
    <p:notesMasterId r:id="rId18"/>
  </p:notesMasterIdLst>
  <p:handoutMasterIdLst>
    <p:handoutMasterId r:id="rId19"/>
  </p:handoutMasterIdLst>
  <p:sldIdLst>
    <p:sldId id="1685" r:id="rId6"/>
    <p:sldId id="264" r:id="rId7"/>
    <p:sldId id="265" r:id="rId8"/>
    <p:sldId id="3119" r:id="rId9"/>
    <p:sldId id="3115" r:id="rId10"/>
    <p:sldId id="3122" r:id="rId11"/>
    <p:sldId id="257" r:id="rId12"/>
    <p:sldId id="782" r:id="rId13"/>
    <p:sldId id="3111" r:id="rId14"/>
    <p:sldId id="3112" r:id="rId15"/>
    <p:sldId id="3116" r:id="rId16"/>
    <p:sldId id="1676" r:id="rId17"/>
  </p:sldIdLst>
  <p:sldSz cx="9144000" cy="5145088"/>
  <p:notesSz cx="6807200" cy="9939338"/>
  <p:defaultTextStyle>
    <a:defPPr>
      <a:defRPr lang="zh-CN"/>
    </a:defPPr>
    <a:lvl1pPr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1pPr>
    <a:lvl2pPr marL="4572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2pPr>
    <a:lvl3pPr marL="9144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3pPr>
    <a:lvl4pPr marL="13716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4pPr>
    <a:lvl5pPr marL="1828800" algn="ctr" rtl="0" eaLnBrk="0" fontAlgn="ctr" hangingPunct="0">
      <a:spcBef>
        <a:spcPct val="0"/>
      </a:spcBef>
      <a:spcAft>
        <a:spcPct val="0"/>
      </a:spcAft>
      <a:buClr>
        <a:srgbClr val="FF0000"/>
      </a:buClr>
      <a:buSzPct val="70000"/>
      <a:buFont typeface="Arial" pitchFamily="34" charset="0"/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微软雅黑" pitchFamily="34" charset="-122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信成 葉" initials="信成" lastIdx="3" clrIdx="0">
    <p:extLst>
      <p:ext uri="{19B8F6BF-5375-455C-9EA6-DF929625EA0E}">
        <p15:presenceInfo xmlns:p15="http://schemas.microsoft.com/office/powerpoint/2012/main" userId="c8dad822f0b427c9" providerId="Windows Live"/>
      </p:ext>
    </p:extLst>
  </p:cmAuthor>
  <p:cmAuthor id="2" name="葉信成" initials="葉信成" lastIdx="1" clrIdx="1">
    <p:extLst>
      <p:ext uri="{19B8F6BF-5375-455C-9EA6-DF929625EA0E}">
        <p15:presenceInfo xmlns:p15="http://schemas.microsoft.com/office/powerpoint/2012/main" userId="S-1-5-21-1229272821-1935655697-1417001333-3625" providerId="AD"/>
      </p:ext>
    </p:extLst>
  </p:cmAuthor>
  <p:cmAuthor id="3" name="信成 葉" initials="信葉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0000FF"/>
    <a:srgbClr val="FFFFCC"/>
    <a:srgbClr val="D60093"/>
    <a:srgbClr val="996600"/>
    <a:srgbClr val="CCFFCC"/>
    <a:srgbClr val="FF9900"/>
    <a:srgbClr val="CC99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5847" autoAdjust="0"/>
  </p:normalViewPr>
  <p:slideViewPr>
    <p:cSldViewPr>
      <p:cViewPr varScale="1">
        <p:scale>
          <a:sx n="141" d="100"/>
          <a:sy n="141" d="100"/>
        </p:scale>
        <p:origin x="106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45"/>
    </p:cViewPr>
  </p:sorterViewPr>
  <p:notesViewPr>
    <p:cSldViewPr>
      <p:cViewPr varScale="1">
        <p:scale>
          <a:sx n="60" d="100"/>
          <a:sy n="60" d="100"/>
        </p:scale>
        <p:origin x="3187" y="43"/>
      </p:cViewPr>
      <p:guideLst>
        <p:guide orient="horz" pos="3131"/>
        <p:guide pos="2144"/>
      </p:guideLst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46DA49BC-D16B-9905-3C05-DEC3A1EFFF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4B2A61-7E88-56B4-68A5-7FB7FDB3BB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5EE5770-F02C-46C5-BC51-ABE780BD079D}" type="datetimeFigureOut">
              <a:rPr lang="zh-TW" altLang="en-US" smtClean="0"/>
              <a:t>2025/2/24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1AC30FA-DBF3-BB58-463B-38C56828D4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194ABF8-2391-DCD0-3F8B-EFD70603A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8BE4AC0-11E0-4DE8-A1BF-8982A0785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296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eaLnBrk="1" fontAlgn="base" hangingPunct="1">
              <a:defRPr sz="1200"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838" y="1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fontAlgn="base" hangingPunct="1">
              <a:defRPr sz="1200"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987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Rot="1" noChangeAspect="1" noChangeArrowheads="1" noTextEdit="1"/>
          </p:cNvSpPr>
          <p:nvPr/>
        </p:nvSpPr>
        <p:spPr bwMode="auto"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单击此处编辑母版文本样式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第二级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第三级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第四级</a:t>
            </a:r>
          </a:p>
          <a:p>
            <a:pPr algn="l" defTabSz="0" fontAlgn="base">
              <a:spcBef>
                <a:spcPct val="30000"/>
              </a:spcBef>
              <a:buClrTx/>
              <a:buSzTx/>
              <a:buFontTx/>
              <a:buNone/>
            </a:pPr>
            <a:r>
              <a:rPr lang="zh-CN" altLang="en-US" sz="1200">
                <a:latin typeface="Arial" pitchFamily="34" charset="0"/>
              </a:rPr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7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eaLnBrk="1" fontAlgn="base" hangingPunct="1">
              <a:defRPr sz="1200">
                <a:latin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838" y="9440647"/>
            <a:ext cx="2949787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fontAlgn="base" hangingPunct="1">
              <a:defRPr>
                <a:ea typeface="微软雅黑" pitchFamily="34" charset="-122"/>
              </a:defRPr>
            </a:lvl1pPr>
          </a:lstStyle>
          <a:p>
            <a:fld id="{5711C0B8-ACC3-4D91-8B38-72ED5A969CBF}" type="slidenum">
              <a:rPr lang="zh-CN" altLang="en-US"/>
              <a:pPr/>
              <a:t>‹#›</a:t>
            </a:fld>
            <a:endParaRPr lang="en-US" sz="1200"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0377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lIns="91430" tIns="45715" rIns="91430" bIns="45715">
            <a:normAutofit fontScale="25000" lnSpcReduction="200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32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2230E1BC-C0BA-4D0C-94F1-E451F0EE68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237F8E98-7256-47A7-A225-8EFC7839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88313" tIns="44156" rIns="88313" bIns="44156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AA950AEE-913D-4DFD-ABA0-DE048D28B2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17541" indent="-275977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03909" indent="-220782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545473" indent="-220782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987037" indent="-220782" defTabSz="85246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428601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870164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311728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753292" indent="-220782" defTabSz="852463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defRPr/>
            </a:pPr>
            <a:fld id="{43CE97F5-B2DF-4E13-8CBB-27DC4D577492}" type="slidenum">
              <a:rPr kumimoji="0" lang="zh-CN" altLang="en-US" sz="13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>
                <a:defRPr/>
              </a:pPr>
              <a:t>8</a:t>
            </a:fld>
            <a:endParaRPr kumimoji="0" lang="en-US" altLang="zh-CN" sz="13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16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0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243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955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9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33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5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227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078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106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341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96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83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413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995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527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94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9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800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会议-商务-洽谈副本2.jpg">
            <a:extLst>
              <a:ext uri="{FF2B5EF4-FFF2-40B4-BE49-F238E27FC236}">
                <a16:creationId xmlns:a16="http://schemas.microsoft.com/office/drawing/2014/main" id="{09D49F70-0AC7-48D8-8604-2A4A1B2B2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D15E62B-DDAA-4B20-9680-D87CD14F9896}"/>
              </a:ext>
            </a:extLst>
          </p:cNvPr>
          <p:cNvSpPr/>
          <p:nvPr userDrawn="1"/>
        </p:nvSpPr>
        <p:spPr>
          <a:xfrm rot="10800000">
            <a:off x="-2402654" y="465660"/>
            <a:ext cx="11546654" cy="4375837"/>
          </a:xfrm>
          <a:prstGeom prst="rect">
            <a:avLst/>
          </a:prstGeom>
          <a:gradFill>
            <a:gsLst>
              <a:gs pos="20000">
                <a:srgbClr val="FFFF99">
                  <a:alpha val="79000"/>
                </a:srgbClr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74D7FA-3B36-4949-A689-0D90080364C1}"/>
              </a:ext>
            </a:extLst>
          </p:cNvPr>
          <p:cNvSpPr/>
          <p:nvPr userDrawn="1"/>
        </p:nvSpPr>
        <p:spPr>
          <a:xfrm>
            <a:off x="-90488" y="357298"/>
            <a:ext cx="9324976" cy="432331"/>
          </a:xfrm>
          <a:prstGeom prst="rect">
            <a:avLst/>
          </a:prstGeom>
          <a:solidFill>
            <a:srgbClr val="0F2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D9F241F-B43E-4C3E-84B1-3CE7AB899C70}"/>
              </a:ext>
            </a:extLst>
          </p:cNvPr>
          <p:cNvSpPr txBox="1">
            <a:spLocks/>
          </p:cNvSpPr>
          <p:nvPr userDrawn="1"/>
        </p:nvSpPr>
        <p:spPr>
          <a:xfrm>
            <a:off x="8610493" y="4841386"/>
            <a:ext cx="498581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9168E-6B44-4DF1-9D02-CB066171CA34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8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7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70A59-0B5C-4E80-9347-D1D1FE8C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98A664-D4B7-4EA3-AF2D-CB0BFAD65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FC57AF-64A5-4E0C-A9F3-8A25FE13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2A944B-E7AD-450A-9EEF-64448A12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80DD9B-D78C-4A88-9550-A7E51450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7AC443-2DE8-430C-9830-B7A12E5F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8679-04E0-4121-B20C-FC3762E724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3372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 descr="会议-商务-洽谈副本2.jpg">
            <a:extLst>
              <a:ext uri="{FF2B5EF4-FFF2-40B4-BE49-F238E27FC236}">
                <a16:creationId xmlns:a16="http://schemas.microsoft.com/office/drawing/2014/main" id="{274EC872-0F83-4B0F-B5BE-5393118E1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571502" y="1500655"/>
            <a:ext cx="3500432" cy="305490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TW" altLang="en-US" noProof="0"/>
              <a:t>按一下圖示以新增圖片</a:t>
            </a:r>
            <a:endParaRPr lang="zh-CN" altLang="en-US" noProof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81FFDBE-B772-42BD-8E86-EC2C0ECAC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75689" y="4675837"/>
            <a:ext cx="504825" cy="273928"/>
          </a:xfrm>
        </p:spPr>
        <p:txBody>
          <a:bodyPr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defTabSz="685983" fontAlgn="base">
              <a:buClrTx/>
              <a:buSzTx/>
              <a:defRPr/>
            </a:pPr>
            <a:fld id="{B76B9141-E647-4902-A719-51DD44A27F3C}" type="slidenum">
              <a:rPr lang="zh-CN" altLang="en-US" smtClean="0">
                <a:solidFill>
                  <a:prstClr val="black"/>
                </a:solidFill>
              </a:rPr>
              <a:pPr defTabSz="685983" fontAlgn="base">
                <a:buClrTx/>
                <a:buSzTx/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会议-商务-洽谈副本2.jpg">
            <a:extLst>
              <a:ext uri="{FF2B5EF4-FFF2-40B4-BE49-F238E27FC236}">
                <a16:creationId xmlns:a16="http://schemas.microsoft.com/office/drawing/2014/main" id="{01A1580B-8FF0-8DF1-D563-73CF62DB30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985970C-57E7-ECFC-3820-1BECA987BF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75689" y="4675837"/>
            <a:ext cx="504825" cy="273928"/>
          </a:xfrm>
        </p:spPr>
        <p:txBody>
          <a:bodyPr/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pPr defTabSz="685983" fontAlgn="base">
              <a:buClrTx/>
              <a:buSzTx/>
            </a:pPr>
            <a:fld id="{9EC60668-B082-4A48-96D9-F6F26FDD8B38}" type="slidenum">
              <a:rPr kumimoji="1" lang="zh-CN" altLang="en-US" smtClean="0">
                <a:latin typeface="Times New Roman" panose="02020603050405020304" pitchFamily="18" charset="0"/>
              </a:rPr>
              <a:pPr defTabSz="685983" fontAlgn="base">
                <a:buClrTx/>
                <a:buSzTx/>
              </a:pPr>
              <a:t>‹#›</a:t>
            </a:fld>
            <a:endParaRPr kumimoji="1" lang="en-US" altLang="zh-C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024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7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会议-商务-洽谈副本2.jpg">
            <a:extLst>
              <a:ext uri="{FF2B5EF4-FFF2-40B4-BE49-F238E27FC236}">
                <a16:creationId xmlns:a16="http://schemas.microsoft.com/office/drawing/2014/main" id="{09D49F70-0AC7-48D8-8604-2A4A1B2B2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D15E62B-DDAA-4B20-9680-D87CD14F9896}"/>
              </a:ext>
            </a:extLst>
          </p:cNvPr>
          <p:cNvSpPr/>
          <p:nvPr userDrawn="1"/>
        </p:nvSpPr>
        <p:spPr>
          <a:xfrm rot="10800000">
            <a:off x="-2402654" y="465660"/>
            <a:ext cx="11546654" cy="4375837"/>
          </a:xfrm>
          <a:prstGeom prst="rect">
            <a:avLst/>
          </a:prstGeom>
          <a:gradFill>
            <a:gsLst>
              <a:gs pos="20000">
                <a:srgbClr val="FFFF99">
                  <a:alpha val="79000"/>
                </a:srgbClr>
              </a:gs>
              <a:gs pos="100000">
                <a:srgbClr val="FFCC00">
                  <a:alpha val="0"/>
                </a:srgbClr>
              </a:gs>
              <a:gs pos="95000">
                <a:schemeClr val="bg1">
                  <a:alpha val="2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74D7FA-3B36-4949-A689-0D90080364C1}"/>
              </a:ext>
            </a:extLst>
          </p:cNvPr>
          <p:cNvSpPr/>
          <p:nvPr userDrawn="1"/>
        </p:nvSpPr>
        <p:spPr>
          <a:xfrm>
            <a:off x="-90488" y="357298"/>
            <a:ext cx="9324976" cy="432331"/>
          </a:xfrm>
          <a:prstGeom prst="rect">
            <a:avLst/>
          </a:prstGeom>
          <a:solidFill>
            <a:srgbClr val="0F2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6D9F241F-B43E-4C3E-84B1-3CE7AB899C70}"/>
              </a:ext>
            </a:extLst>
          </p:cNvPr>
          <p:cNvSpPr txBox="1">
            <a:spLocks/>
          </p:cNvSpPr>
          <p:nvPr userDrawn="1"/>
        </p:nvSpPr>
        <p:spPr>
          <a:xfrm>
            <a:off x="8610493" y="4841386"/>
            <a:ext cx="498581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49168E-6B44-4DF1-9D02-CB066171CA34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23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 descr="会议-商务-洽谈副本2.jpg">
            <a:extLst>
              <a:ext uri="{FF2B5EF4-FFF2-40B4-BE49-F238E27FC236}">
                <a16:creationId xmlns:a16="http://schemas.microsoft.com/office/drawing/2014/main" id="{2EC36CFE-FA70-4C01-A7E4-D7C054F32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3">
            <a:extLst>
              <a:ext uri="{FF2B5EF4-FFF2-40B4-BE49-F238E27FC236}">
                <a16:creationId xmlns:a16="http://schemas.microsoft.com/office/drawing/2014/main" id="{F8380342-D9E9-46C9-85CA-A071EEB3CB70}"/>
              </a:ext>
            </a:extLst>
          </p:cNvPr>
          <p:cNvSpPr txBox="1">
            <a:spLocks/>
          </p:cNvSpPr>
          <p:nvPr userDrawn="1"/>
        </p:nvSpPr>
        <p:spPr>
          <a:xfrm>
            <a:off x="8443913" y="4841386"/>
            <a:ext cx="665162" cy="273928"/>
          </a:xfrm>
          <a:prstGeom prst="rect">
            <a:avLst/>
          </a:prstGeom>
        </p:spPr>
        <p:txBody>
          <a:bodyPr anchor="ctr"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2DE51C-E2CA-4ED1-B0B8-C72247CBEC1A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670A59-0B5C-4E80-9347-D1D1FE8CA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98A664-D4B7-4EA3-AF2D-CB0BFAD65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EFC57AF-64A5-4E0C-A9F3-8A25FE135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14900" y="1486359"/>
            <a:ext cx="3695700" cy="308705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2A944B-E7AD-450A-9EEF-64448A12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80DD9B-D78C-4A88-9550-A7E51450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7AC443-2DE8-430C-9830-B7A12E5F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48679-04E0-4121-B20C-FC3762E724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5842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245660" y="0"/>
            <a:ext cx="8898340" cy="17709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6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1" y="487"/>
            <a:ext cx="141143" cy="51601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Rectangle 133">
            <a:extLst>
              <a:ext uri="{FF2B5EF4-FFF2-40B4-BE49-F238E27FC236}">
                <a16:creationId xmlns:a16="http://schemas.microsoft.com/office/drawing/2014/main" id="{CAF7A862-2343-40B9-BBA2-62AB9F6250A3}"/>
              </a:ext>
            </a:extLst>
          </p:cNvPr>
          <p:cNvSpPr/>
          <p:nvPr userDrawn="1"/>
        </p:nvSpPr>
        <p:spPr>
          <a:xfrm>
            <a:off x="8980044" y="170437"/>
            <a:ext cx="163956" cy="49830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圓角化單一角落矩形 7"/>
          <p:cNvSpPr/>
          <p:nvPr userDrawn="1"/>
        </p:nvSpPr>
        <p:spPr>
          <a:xfrm flipV="1">
            <a:off x="37551" y="-3113"/>
            <a:ext cx="1845840" cy="546954"/>
          </a:xfrm>
          <a:prstGeom prst="round1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/>
          </a:p>
        </p:txBody>
      </p:sp>
      <p:sp>
        <p:nvSpPr>
          <p:cNvPr id="9" name="Rectangle 132">
            <a:extLst>
              <a:ext uri="{FF2B5EF4-FFF2-40B4-BE49-F238E27FC236}">
                <a16:creationId xmlns:a16="http://schemas.microsoft.com/office/drawing/2014/main" id="{29B7AB3E-6B5F-42B3-9E57-8633EC06F9E0}"/>
              </a:ext>
            </a:extLst>
          </p:cNvPr>
          <p:cNvSpPr/>
          <p:nvPr userDrawn="1"/>
        </p:nvSpPr>
        <p:spPr>
          <a:xfrm>
            <a:off x="124992" y="4986384"/>
            <a:ext cx="8898340" cy="1587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707A1-939C-4D5B-9ABC-0F0C3D6146C8}" type="datetime1">
              <a:rPr lang="zh-TW" altLang="en-US" smtClean="0"/>
              <a:pPr/>
              <a:t>2025/2/24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15150" y="4718713"/>
            <a:ext cx="2057400" cy="273928"/>
          </a:xfrm>
        </p:spPr>
        <p:txBody>
          <a:bodyPr/>
          <a:lstStyle/>
          <a:p>
            <a:fld id="{03257E21-771B-4C7E-9F80-C0E2B8A8DD6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55E17861-CCC3-FB35-C442-516F7F4E21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5" t="19135" r="8405" b="56524"/>
          <a:stretch/>
        </p:blipFill>
        <p:spPr>
          <a:xfrm>
            <a:off x="148637" y="52083"/>
            <a:ext cx="1622289" cy="45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6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9DF6B-3EF7-42B7-9193-60C7511D35FD}" type="datetime1">
              <a:rPr lang="zh-TW" altLang="en-US" smtClean="0"/>
              <a:t>2025/2/24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823EB-940E-4912-A732-3368F1858A5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61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56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905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3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10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10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35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66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8F8F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宋体" pitchFamily="2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82C8929-33EC-1C13-8D3B-678FC500A6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42" y="4906187"/>
            <a:ext cx="2011704" cy="17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5C3BA57-A57E-217F-D684-FF5367F9DA8B}"/>
              </a:ext>
            </a:extLst>
          </p:cNvPr>
          <p:cNvSpPr txBox="1"/>
          <p:nvPr userDrawn="1"/>
        </p:nvSpPr>
        <p:spPr>
          <a:xfrm>
            <a:off x="8442976" y="4864925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40CB4E5-C840-4860-A54A-35BD900B44ED}" type="slidenum">
              <a:rPr lang="zh-TW" altLang="en-US" sz="1100" b="1" smtClean="0">
                <a:latin typeface="+mj-ea"/>
                <a:ea typeface="+mj-ea"/>
              </a:rPr>
              <a:t>‹#›</a:t>
            </a:fld>
            <a:endParaRPr lang="zh-TW" altLang="en-US" b="1" dirty="0">
              <a:latin typeface="+mj-ea"/>
              <a:ea typeface="+mj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  <a:sym typeface="Verdan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  <a:sym typeface="Verdana" pitchFamily="34" charset="0"/>
        </a:defRPr>
      </a:lvl9pPr>
    </p:titleStyle>
    <p:bodyStyle>
      <a:lvl1pPr marL="342900" indent="-342900" algn="l" defTabSz="0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Verdana" pitchFamily="34" charset="0"/>
        </a:defRPr>
      </a:lvl1pPr>
      <a:lvl2pPr marL="742950" indent="-285750" algn="l" defTabSz="0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sym typeface="Verdana" pitchFamily="34" charset="0"/>
        </a:defRPr>
      </a:lvl2pPr>
      <a:lvl3pPr marL="11430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•"/>
        <a:defRPr sz="2400">
          <a:solidFill>
            <a:schemeClr val="tx1"/>
          </a:solidFill>
          <a:latin typeface="Arial" pitchFamily="34" charset="0"/>
          <a:sym typeface="Verdana" pitchFamily="34" charset="0"/>
        </a:defRPr>
      </a:lvl3pPr>
      <a:lvl4pPr marL="16002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–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4pPr>
      <a:lvl5pPr marL="20574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»"/>
        <a:defRPr sz="2000">
          <a:solidFill>
            <a:schemeClr val="tx1"/>
          </a:solidFill>
          <a:latin typeface="Arial" pitchFamily="34" charset="0"/>
          <a:sym typeface="Verdana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  <a:sym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180975" indent="-180975" algn="l" defTabSz="0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541338" indent="-179388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b="1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895350" indent="-174625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600" b="1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255713" indent="-179388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400" b="1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16192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0764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5336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29908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448050" indent="-184150" algn="l" defTabSz="0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1200" b="1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676B551C-01C5-4E86-9558-E7A8539676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6BBF0ED1-D6D3-4BB8-8629-3E95991B0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21959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8FAAF7-38F8-4574-AC90-6F142852F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718DE-A87B-43F2-B44D-8024FFE40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3C978-99D5-4261-9C1C-ED585E212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b="1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fld id="{7A6C83D4-DE5F-4195-9443-914B7837F5D9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24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5" r:id="rId2"/>
    <p:sldLayoutId id="2147483710" r:id="rId3"/>
    <p:sldLayoutId id="2147483758" r:id="rId4"/>
    <p:sldLayoutId id="2147483759" r:id="rId5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1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>
            <a:extLst>
              <a:ext uri="{FF2B5EF4-FFF2-40B4-BE49-F238E27FC236}">
                <a16:creationId xmlns:a16="http://schemas.microsoft.com/office/drawing/2014/main" id="{5E66C6BD-F2E8-42E6-92F5-53414D87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4744915"/>
            <a:ext cx="9144000" cy="40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>
            <a:extLst>
              <a:ext uri="{FF2B5EF4-FFF2-40B4-BE49-F238E27FC236}">
                <a16:creationId xmlns:a16="http://schemas.microsoft.com/office/drawing/2014/main" id="{BC2C2000-A486-46F5-A912-67B93F1755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4000" cy="91468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TW" altLang="en-US" sz="1350">
              <a:latin typeface="Arial" charset="0"/>
              <a:ea typeface="新細明體" pitchFamily="18" charset="-12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297D47-2B97-4DB0-836B-89A41E55B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71850"/>
            <a:ext cx="8229600" cy="377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6AD3A37-2070-4BDA-9C89-8E071EFCDB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04508"/>
            <a:ext cx="2133600" cy="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BFB6FD-6938-4C4A-95B5-4F6396909176}" type="datetime1">
              <a:rPr lang="zh-TW" altLang="en-US"/>
              <a:pPr>
                <a:defRPr/>
              </a:pPr>
              <a:t>2025/2/24</a:t>
            </a:fld>
            <a:endParaRPr lang="en-US" altLang="zh-TW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1CDB26-6363-4AFD-AF10-5A76994733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04508"/>
            <a:ext cx="2895600" cy="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bg1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95A626-402A-4637-B849-9B37EA0376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04508"/>
            <a:ext cx="2133600" cy="1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fld id="{67ECF4C4-7473-4EF3-BF1D-D5214C89B3A6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1032" name="Picture 15" descr="artplus_nature_naturalcity42_f">
            <a:extLst>
              <a:ext uri="{FF2B5EF4-FFF2-40B4-BE49-F238E27FC236}">
                <a16:creationId xmlns:a16="http://schemas.microsoft.com/office/drawing/2014/main" id="{6A0FD21C-D69C-43AD-A0D5-FCB014CE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4752061"/>
            <a:ext cx="1370012" cy="39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5">
            <a:extLst>
              <a:ext uri="{FF2B5EF4-FFF2-40B4-BE49-F238E27FC236}">
                <a16:creationId xmlns:a16="http://schemas.microsoft.com/office/drawing/2014/main" id="{0FD9C4A8-E764-46AF-B50A-329A1C1AA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1503"/>
            <a:ext cx="8229600" cy="6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pic>
        <p:nvPicPr>
          <p:cNvPr id="1034" name="Picture 20" descr="a1">
            <a:extLst>
              <a:ext uri="{FF2B5EF4-FFF2-40B4-BE49-F238E27FC236}">
                <a16:creationId xmlns:a16="http://schemas.microsoft.com/office/drawing/2014/main" id="{3EFAD877-CFA7-4A8C-B042-4B17189B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4" y="4225642"/>
            <a:ext cx="642937" cy="55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b_1">
            <a:extLst>
              <a:ext uri="{FF2B5EF4-FFF2-40B4-BE49-F238E27FC236}">
                <a16:creationId xmlns:a16="http://schemas.microsoft.com/office/drawing/2014/main" id="{483ACDB5-4F79-428C-9FF8-0C530BBAD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323"/>
            <a:ext cx="825500" cy="26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1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151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342991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6pPr>
      <a:lvl7pPr marL="685983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7pPr>
      <a:lvl8pPr marL="1028974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8pPr>
      <a:lvl9pPr marL="1371966" algn="ctr" rtl="0" eaLnBrk="1" fontAlgn="base" hangingPunct="1">
        <a:spcBef>
          <a:spcPct val="0"/>
        </a:spcBef>
        <a:spcAft>
          <a:spcPct val="0"/>
        </a:spcAft>
        <a:defRPr sz="3151" b="1" i="1">
          <a:solidFill>
            <a:schemeClr val="tx1"/>
          </a:solidFill>
          <a:latin typeface="Arial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Blip>
          <a:blip r:embed="rId7"/>
        </a:buBlip>
        <a:defRPr sz="2401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10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1886453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9444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2436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5427" indent="-171496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676B551C-01C5-4E86-9558-E7A8539676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6BBF0ED1-D6D3-4BB8-8629-3E95991B0A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21959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8FAAF7-38F8-4574-AC90-6F142852F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718DE-A87B-43F2-B44D-8024FFE40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898989"/>
                </a:solidFill>
                <a:latin typeface="Calibri" pitchFamily="34" charset="0"/>
                <a:ea typeface="SimSun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3C978-99D5-4261-9C1C-ED585E212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 b="1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fld id="{7A6C83D4-DE5F-4195-9443-914B7837F5D9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1802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1" r:id="rId6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1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1886453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0800056476.sme.gov.tw/" TargetMode="Externa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未标题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849" y="123268"/>
            <a:ext cx="6629151" cy="4751835"/>
          </a:xfrm>
          <a:prstGeom prst="rect">
            <a:avLst/>
          </a:prstGeom>
          <a:noFill/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8EEC3F3-35CB-4895-6506-99E5A9529CFE}"/>
              </a:ext>
            </a:extLst>
          </p:cNvPr>
          <p:cNvSpPr txBox="1"/>
          <p:nvPr/>
        </p:nvSpPr>
        <p:spPr>
          <a:xfrm>
            <a:off x="514611" y="3433873"/>
            <a:ext cx="5214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TW" altLang="en-US" sz="2800" b="1" dirty="0">
                <a:solidFill>
                  <a:srgbClr val="000066"/>
                </a:solidFill>
                <a:latin typeface="+mn-ea"/>
                <a:ea typeface="微软雅黑" panose="020B0503020204020204" pitchFamily="34" charset="-122"/>
                <a:sym typeface="Calibri" panose="020F0502020204030204" pitchFamily="34" charset="0"/>
              </a:rPr>
              <a:t>財團法人</a:t>
            </a:r>
            <a:endParaRPr lang="en-US" altLang="zh-TW" sz="2800" b="1" dirty="0">
              <a:solidFill>
                <a:srgbClr val="000066"/>
              </a:solidFill>
              <a:latin typeface="+mn-ea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l"/>
            <a:r>
              <a:rPr lang="zh-TW" altLang="en-US" sz="2800" b="1" dirty="0">
                <a:solidFill>
                  <a:srgbClr val="000066"/>
                </a:solidFill>
                <a:latin typeface="+mn-ea"/>
                <a:ea typeface="微软雅黑" panose="020B0503020204020204" pitchFamily="34" charset="-122"/>
                <a:sym typeface="Calibri" panose="020F0502020204030204" pitchFamily="34" charset="0"/>
              </a:rPr>
              <a:t>中小企業信用保證基</a:t>
            </a:r>
            <a:r>
              <a:rPr lang="zh-TW" alt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微软雅黑" panose="020B0503020204020204" pitchFamily="34" charset="-122"/>
                <a:sym typeface="Calibri" panose="020F0502020204030204" pitchFamily="34" charset="0"/>
              </a:rPr>
              <a:t>金</a:t>
            </a:r>
            <a:endParaRPr lang="zh-TW" alt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85A325D-9A0A-601B-E46F-6CB899D7B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715"/>
            <a:ext cx="65" cy="25776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矩形 259">
            <a:extLst>
              <a:ext uri="{FF2B5EF4-FFF2-40B4-BE49-F238E27FC236}">
                <a16:creationId xmlns:a16="http://schemas.microsoft.com/office/drawing/2014/main" id="{BBE7CC3B-5C0E-4CA4-BD48-51159AA1E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54" y="228599"/>
            <a:ext cx="6781161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ts val="6000"/>
              </a:lnSpc>
              <a:spcBef>
                <a:spcPts val="0"/>
              </a:spcBef>
              <a:buNone/>
            </a:pPr>
            <a:r>
              <a:rPr lang="zh-TW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台南地區</a:t>
            </a: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適用貸款及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6000"/>
              </a:lnSpc>
              <a:spcBef>
                <a:spcPts val="0"/>
              </a:spcBef>
              <a:buNone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信用保證項目說明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一般企業版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DA17ADE-EDC8-4BB5-B39A-4D5A8AEB4539}"/>
              </a:ext>
            </a:extLst>
          </p:cNvPr>
          <p:cNvSpPr txBox="1"/>
          <p:nvPr/>
        </p:nvSpPr>
        <p:spPr>
          <a:xfrm>
            <a:off x="1462491" y="2457144"/>
            <a:ext cx="4267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-</a:t>
            </a:r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銀行是</a:t>
            </a:r>
            <a:r>
              <a:rPr lang="zh-TW" altLang="en-US" sz="28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企業</a:t>
            </a:r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的</a:t>
            </a:r>
            <a:r>
              <a:rPr lang="zh-TW" altLang="en-US" sz="2800" b="1" dirty="0">
                <a:solidFill>
                  <a:srgbClr val="9966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金山</a:t>
            </a:r>
            <a:r>
              <a:rPr lang="en-US" altLang="zh-TW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.</a:t>
            </a:r>
          </a:p>
          <a:p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信保是</a:t>
            </a:r>
            <a:r>
              <a:rPr lang="zh-TW" altLang="en-US" sz="2800" b="1" dirty="0">
                <a:solidFill>
                  <a:srgbClr val="3333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企業</a:t>
            </a:r>
            <a:r>
              <a:rPr lang="zh-TW" altLang="en-US" sz="2800" b="1" dirty="0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的</a:t>
            </a:r>
            <a:r>
              <a:rPr lang="zh-TW" altLang="en-US" sz="2800" b="1" dirty="0">
                <a:solidFill>
                  <a:schemeClr val="accent5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靠山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 panose="020F0502020204030204" pitchFamily="34" charset="0"/>
              </a:rPr>
              <a:t>-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941BA26-7AA8-462C-9296-472DDE7D4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93625"/>
              </p:ext>
            </p:extLst>
          </p:nvPr>
        </p:nvGraphicFramePr>
        <p:xfrm>
          <a:off x="228714" y="1136744"/>
          <a:ext cx="8524301" cy="3912338"/>
        </p:xfrm>
        <a:graphic>
          <a:graphicData uri="http://schemas.openxmlformats.org/drawingml/2006/table">
            <a:tbl>
              <a:tblPr/>
              <a:tblGrid>
                <a:gridCol w="1465789">
                  <a:extLst>
                    <a:ext uri="{9D8B030D-6E8A-4147-A177-3AD203B41FA5}">
                      <a16:colId xmlns:a16="http://schemas.microsoft.com/office/drawing/2014/main" val="1203479102"/>
                    </a:ext>
                  </a:extLst>
                </a:gridCol>
                <a:gridCol w="1582131">
                  <a:extLst>
                    <a:ext uri="{9D8B030D-6E8A-4147-A177-3AD203B41FA5}">
                      <a16:colId xmlns:a16="http://schemas.microsoft.com/office/drawing/2014/main" val="2504494799"/>
                    </a:ext>
                  </a:extLst>
                </a:gridCol>
                <a:gridCol w="1676356">
                  <a:extLst>
                    <a:ext uri="{9D8B030D-6E8A-4147-A177-3AD203B41FA5}">
                      <a16:colId xmlns:a16="http://schemas.microsoft.com/office/drawing/2014/main" val="2520921876"/>
                    </a:ext>
                  </a:extLst>
                </a:gridCol>
                <a:gridCol w="1447762">
                  <a:extLst>
                    <a:ext uri="{9D8B030D-6E8A-4147-A177-3AD203B41FA5}">
                      <a16:colId xmlns:a16="http://schemas.microsoft.com/office/drawing/2014/main" val="1396293261"/>
                    </a:ext>
                  </a:extLst>
                </a:gridCol>
                <a:gridCol w="1827701">
                  <a:extLst>
                    <a:ext uri="{9D8B030D-6E8A-4147-A177-3AD203B41FA5}">
                      <a16:colId xmlns:a16="http://schemas.microsoft.com/office/drawing/2014/main" val="2715429028"/>
                    </a:ext>
                  </a:extLst>
                </a:gridCol>
                <a:gridCol w="524562">
                  <a:extLst>
                    <a:ext uri="{9D8B030D-6E8A-4147-A177-3AD203B41FA5}">
                      <a16:colId xmlns:a16="http://schemas.microsoft.com/office/drawing/2014/main" val="2422544588"/>
                    </a:ext>
                  </a:extLst>
                </a:gridCol>
              </a:tblGrid>
              <a:tr h="385173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貸款對象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貸款額度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保證成數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申請</a:t>
                      </a:r>
                      <a:endParaRPr lang="en-US" alt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方式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196926"/>
                  </a:ext>
                </a:extLst>
              </a:tr>
              <a:tr h="684885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促進企業創新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直接保證方案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通過經濟部補助或輔導計畫之中小企業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如：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SBIR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SIIR…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核定計畫金額八成內扣除補助款後之金額。</a:t>
                      </a:r>
                    </a:p>
                    <a:p>
                      <a:pPr marL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同一企業保證融資總額度上限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億元。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一律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9.5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接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信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金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請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1759"/>
                  </a:ext>
                </a:extLst>
              </a:tr>
              <a:tr h="537822">
                <a:tc rowSpan="5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新創企業暨無形資產融資信用保證措施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5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成立</a:t>
                      </a:r>
                      <a:r>
                        <a:rPr lang="zh-TW" sz="12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未滿</a:t>
                      </a:r>
                      <a:r>
                        <a:rPr lang="en-US" sz="12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200" b="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具創新</a:t>
                      </a:r>
                      <a:endParaRPr lang="en-US" altLang="zh-TW" sz="12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能力</a:t>
                      </a:r>
                      <a:r>
                        <a:rPr lang="zh-TW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</a:t>
                      </a:r>
                      <a:r>
                        <a:rPr lang="zh-TW" altLang="en-US" sz="12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新創企業。</a:t>
                      </a:r>
                      <a:endParaRPr lang="zh-TW" sz="12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2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具無形資產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之中小企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業，其技術或產品已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取得我國專利權。</a:t>
                      </a:r>
                      <a:endParaRPr lang="en-US" alt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（資格二擇一）</a:t>
                      </a:r>
                      <a:endParaRPr lang="zh-TW" sz="10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資本額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≦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融資額度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萬元以下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9.5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成，最高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94327"/>
                  </a:ext>
                </a:extLst>
              </a:tr>
              <a:tr h="38327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資本額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&gt;1,000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≦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86320"/>
                  </a:ext>
                </a:extLst>
              </a:tr>
              <a:tr h="2458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融資額度逾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成，最高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9.5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6822407"/>
                  </a:ext>
                </a:extLst>
              </a:tr>
              <a:tr h="4571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資本額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&gt;3,000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3,000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萬元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5055579"/>
                  </a:ext>
                </a:extLst>
              </a:tr>
              <a:tr h="5388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同一企業保證融資總額度最高</a:t>
                      </a:r>
                      <a:r>
                        <a:rPr lang="en-US" altLang="zh-TW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12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億元，不受本基金「同一企業保證融資總額度上限」限制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322130"/>
                  </a:ext>
                </a:extLst>
              </a:tr>
              <a:tr h="679274"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00FF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直接信用保證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中小企業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同一企業保證融資總額度上限</a:t>
                      </a:r>
                      <a:r>
                        <a:rPr lang="en-US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1.5</a:t>
                      </a:r>
                      <a:r>
                        <a:rPr 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億元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91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983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974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966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957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949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940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932" algn="l" defTabSz="6859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最高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另有規定者不在此限</a:t>
                      </a:r>
                      <a:r>
                        <a:rPr lang="en-US" sz="9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756615"/>
                  </a:ext>
                </a:extLst>
              </a:tr>
            </a:tbl>
          </a:graphicData>
        </a:graphic>
      </p:graphicFrame>
      <p:grpSp>
        <p:nvGrpSpPr>
          <p:cNvPr id="6" name="群組 5">
            <a:extLst>
              <a:ext uri="{FF2B5EF4-FFF2-40B4-BE49-F238E27FC236}">
                <a16:creationId xmlns:a16="http://schemas.microsoft.com/office/drawing/2014/main" id="{BC988518-12A3-479E-861D-C10539665630}"/>
              </a:ext>
            </a:extLst>
          </p:cNvPr>
          <p:cNvGrpSpPr/>
          <p:nvPr/>
        </p:nvGrpSpPr>
        <p:grpSpPr>
          <a:xfrm>
            <a:off x="7848514" y="1353377"/>
            <a:ext cx="1523960" cy="1219168"/>
            <a:chOff x="8736466" y="387155"/>
            <a:chExt cx="2180801" cy="1631658"/>
          </a:xfrm>
        </p:grpSpPr>
        <p:sp>
          <p:nvSpPr>
            <p:cNvPr id="7" name="爆炸 1 5">
              <a:extLst>
                <a:ext uri="{FF2B5EF4-FFF2-40B4-BE49-F238E27FC236}">
                  <a16:creationId xmlns:a16="http://schemas.microsoft.com/office/drawing/2014/main" id="{82BDCFB9-E612-484A-8D9E-0A04B9204F8F}"/>
                </a:ext>
              </a:extLst>
            </p:cNvPr>
            <p:cNvSpPr/>
            <p:nvPr/>
          </p:nvSpPr>
          <p:spPr>
            <a:xfrm rot="654789">
              <a:off x="8736466" y="387155"/>
              <a:ext cx="2180801" cy="1631658"/>
            </a:xfrm>
            <a:prstGeom prst="irregularSeal1">
              <a:avLst/>
            </a:prstGeom>
            <a:solidFill>
              <a:srgbClr val="FFFF00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47160B6-B351-49AA-B053-DF760BDC1AE6}"/>
                </a:ext>
              </a:extLst>
            </p:cNvPr>
            <p:cNvSpPr txBox="1"/>
            <p:nvPr/>
          </p:nvSpPr>
          <p:spPr>
            <a:xfrm rot="1442141">
              <a:off x="9015838" y="1006382"/>
              <a:ext cx="1563735" cy="393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</a:rPr>
                <a:t>高保證成數</a:t>
              </a:r>
            </a:p>
          </p:txBody>
        </p:sp>
      </p:grpSp>
      <p:sp>
        <p:nvSpPr>
          <p:cNvPr id="10" name="標題 1">
            <a:extLst>
              <a:ext uri="{FF2B5EF4-FFF2-40B4-BE49-F238E27FC236}">
                <a16:creationId xmlns:a16="http://schemas.microsoft.com/office/drawing/2014/main" id="{BF2FFBD9-6A20-4522-93F5-07CAE6FD38C2}"/>
              </a:ext>
            </a:extLst>
          </p:cNvPr>
          <p:cNvSpPr txBox="1">
            <a:spLocks/>
          </p:cNvSpPr>
          <p:nvPr/>
        </p:nvSpPr>
        <p:spPr>
          <a:xfrm>
            <a:off x="439842" y="286605"/>
            <a:ext cx="7591441" cy="7619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1" kern="1200">
                <a:solidFill>
                  <a:schemeClr val="tx1"/>
                </a:solidFill>
                <a:latin typeface="+mj-lt"/>
                <a:ea typeface="SimSun" pitchFamily="2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342991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685983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1028974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1371966" algn="ctr" rtl="0" fontAlgn="base">
              <a:spcBef>
                <a:spcPct val="0"/>
              </a:spcBef>
              <a:spcAft>
                <a:spcPct val="0"/>
              </a:spcAft>
              <a:defRPr sz="3301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直接保證</a:t>
            </a:r>
            <a:r>
              <a:rPr lang="en-US" altLang="zh-TW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協助企業之保證措施</a:t>
            </a:r>
          </a:p>
        </p:txBody>
      </p:sp>
    </p:spTree>
    <p:extLst>
      <p:ext uri="{BB962C8B-B14F-4D97-AF65-F5344CB8AC3E}">
        <p14:creationId xmlns:p14="http://schemas.microsoft.com/office/powerpoint/2010/main" val="15361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49C532-1DDB-48AD-9272-46B8738CA9D3}"/>
              </a:ext>
            </a:extLst>
          </p:cNvPr>
          <p:cNvSpPr txBox="1">
            <a:spLocks/>
          </p:cNvSpPr>
          <p:nvPr/>
        </p:nvSpPr>
        <p:spPr>
          <a:xfrm>
            <a:off x="1219288" y="2039158"/>
            <a:ext cx="7526546" cy="2057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直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接保證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諮詢窗口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新創企業及直接保證科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02-23214261#250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zh-TW" altLang="zh-TW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0800-699-588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B37139-610B-4389-A733-EA9D48228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518" y="362802"/>
            <a:ext cx="7197712" cy="16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BC4198C9-73B1-4E31-8813-316AC20A7899}"/>
              </a:ext>
            </a:extLst>
          </p:cNvPr>
          <p:cNvSpPr/>
          <p:nvPr/>
        </p:nvSpPr>
        <p:spPr>
          <a:xfrm>
            <a:off x="596804" y="168873"/>
            <a:ext cx="7950392" cy="500217"/>
          </a:xfrm>
          <a:prstGeom prst="rect">
            <a:avLst/>
          </a:prstGeom>
          <a:gradFill>
            <a:gsLst>
              <a:gs pos="0">
                <a:schemeClr val="bg1"/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983" fontAlgn="base">
              <a:buClrTx/>
              <a:buSzTx/>
              <a:defRPr/>
            </a:pPr>
            <a:endParaRPr lang="zh-CN" altLang="en-US" sz="165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F78BB9F-C939-40D1-8A65-B5FCC656F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9175" y="4868179"/>
            <a:ext cx="504825" cy="273928"/>
          </a:xfrm>
        </p:spPr>
        <p:txBody>
          <a:bodyPr/>
          <a:lstStyle/>
          <a:p>
            <a:pPr defTabSz="685983" fontAlgn="base">
              <a:buClrTx/>
              <a:buSzTx/>
            </a:pPr>
            <a:fld id="{9EC60668-B082-4A48-96D9-F6F26FDD8B38}" type="slidenum">
              <a:rPr kumimoji="1" lang="zh-CN" altLang="en-US" smtClean="0">
                <a:latin typeface="Times New Roman" panose="02020603050405020304" pitchFamily="18" charset="0"/>
              </a:rPr>
              <a:pPr defTabSz="685983" fontAlgn="base">
                <a:buClrTx/>
                <a:buSzTx/>
              </a:pPr>
              <a:t>12</a:t>
            </a:fld>
            <a:endParaRPr kumimoji="1"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018D35-FDCD-456B-8096-4AF1A07618CA}"/>
              </a:ext>
            </a:extLst>
          </p:cNvPr>
          <p:cNvSpPr/>
          <p:nvPr/>
        </p:nvSpPr>
        <p:spPr>
          <a:xfrm>
            <a:off x="56011" y="123525"/>
            <a:ext cx="474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85983" eaLnBrk="1" fontAlgn="base" hangingPunct="1">
              <a:buClrTx/>
              <a:buSzTx/>
              <a:defRPr/>
            </a:pPr>
            <a:r>
              <a:rPr lang="zh-TW" altLang="en-US" sz="2800" b="1" kern="100" dirty="0">
                <a:solidFill>
                  <a:srgbClr val="66FF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政府輔導機關諮詢專線</a:t>
            </a:r>
            <a:r>
              <a:rPr lang="en-US" altLang="zh-TW" sz="2800" b="1" kern="100" dirty="0">
                <a:solidFill>
                  <a:srgbClr val="66FF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-</a:t>
            </a:r>
            <a:endParaRPr kumimoji="1" lang="en-US" altLang="zh-CN" sz="2800" b="1" dirty="0">
              <a:ln w="15875">
                <a:solidFill>
                  <a:srgbClr val="C00000"/>
                </a:solidFill>
              </a:ln>
              <a:solidFill>
                <a:srgbClr val="66FFFF"/>
              </a:solidFill>
              <a:effectLst>
                <a:reflection stA="55000" endA="300" endPos="74000" dir="5400000" sy="-100000" algn="bl" rotWithShape="0"/>
              </a:effectLst>
              <a:latin typeface="MS PGothic" panose="020B0600070205080204" pitchFamily="34" charset="-128"/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2301B9-47C6-4780-8987-F076D5624556}"/>
              </a:ext>
            </a:extLst>
          </p:cNvPr>
          <p:cNvSpPr/>
          <p:nvPr/>
        </p:nvSpPr>
        <p:spPr>
          <a:xfrm>
            <a:off x="56011" y="714438"/>
            <a:ext cx="578897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經濟部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中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小及新創</a:t>
            </a:r>
            <a:r>
              <a:rPr lang="zh-TW" altLang="en-US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企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業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署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馬上辦服務中心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0800-056-476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zh-TW" altLang="en-US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馬上辦服務中心暨財會資訊服務網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https://0800056476.sme.gov.tw/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 </a:t>
            </a:r>
            <a:endParaRPr lang="zh-TW" altLang="zh-TW" sz="2000" b="1" kern="100" dirty="0"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財團法人</a:t>
            </a: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中小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企業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信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用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保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證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基金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0800-089-921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en-US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官網：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https://www.smeg.org.tw/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 </a:t>
            </a:r>
          </a:p>
          <a:p>
            <a:pPr algn="l">
              <a:spcAft>
                <a:spcPts val="0"/>
              </a:spcAft>
            </a:pPr>
            <a:endParaRPr lang="en-US" altLang="zh-TW" sz="2000" b="1" kern="100" dirty="0"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財團法人</a:t>
            </a:r>
            <a:r>
              <a:rPr lang="en-US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台灣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中小企業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聯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合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輔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導</a:t>
            </a:r>
            <a:r>
              <a:rPr lang="zh-TW" altLang="zh-TW" sz="2000" b="1" kern="100" dirty="0">
                <a:solidFill>
                  <a:srgbClr val="FF00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基金</a:t>
            </a:r>
            <a:r>
              <a:rPr lang="zh-TW" altLang="zh-TW" sz="2000" b="1" kern="100" dirty="0"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會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企業融資診斷服務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0800-219-666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債務清償協助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-</a:t>
            </a:r>
            <a:r>
              <a:rPr lang="zh-TW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免付費專線：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0800-219-777</a:t>
            </a:r>
          </a:p>
          <a:p>
            <a:pPr algn="l">
              <a:spcAft>
                <a:spcPts val="0"/>
              </a:spcAft>
            </a:pP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.</a:t>
            </a:r>
            <a:r>
              <a:rPr lang="zh-TW" altLang="en-US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官網：</a:t>
            </a:r>
            <a:r>
              <a:rPr lang="en-US" altLang="zh-TW" sz="2000" b="1" kern="100" dirty="0">
                <a:solidFill>
                  <a:srgbClr val="3333FF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https://www.smecf.org.tw/</a:t>
            </a:r>
            <a:endParaRPr lang="zh-TW" altLang="zh-TW" sz="2000" b="1" kern="100" dirty="0">
              <a:solidFill>
                <a:srgbClr val="3333FF"/>
              </a:solidFill>
              <a:latin typeface="華康POP1體W5" panose="040B0509000000000000" pitchFamily="81" charset="-120"/>
              <a:ea typeface="華康POP1體W5" panose="040B0509000000000000" pitchFamily="81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E884D4-B6AF-4A51-9259-BB4055864185}"/>
              </a:ext>
            </a:extLst>
          </p:cNvPr>
          <p:cNvSpPr/>
          <p:nvPr/>
        </p:nvSpPr>
        <p:spPr>
          <a:xfrm>
            <a:off x="5844987" y="631436"/>
            <a:ext cx="3428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800" kern="100" dirty="0">
                <a:solidFill>
                  <a:srgbClr val="00FF00"/>
                </a:solidFill>
                <a:latin typeface="華康POP1體W5" panose="040B0509000000000000" pitchFamily="81" charset="-120"/>
                <a:ea typeface="華康POP1體W5" panose="040B0509000000000000" pitchFamily="81" charset="-120"/>
                <a:cs typeface="Times New Roman" panose="02020603050405020304" pitchFamily="18" charset="0"/>
              </a:rPr>
              <a:t>您不需要融資代辦！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3BA719-5F03-4E41-A658-CEA6720F2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64" y="1085509"/>
            <a:ext cx="3144425" cy="3849173"/>
          </a:xfrm>
          <a:prstGeom prst="rect">
            <a:avLst/>
          </a:prstGeom>
        </p:spPr>
      </p:pic>
      <p:pic>
        <p:nvPicPr>
          <p:cNvPr id="18" name="Picture 2" descr="智能客服new(另開新視窗)">
            <a:extLst>
              <a:ext uri="{FF2B5EF4-FFF2-40B4-BE49-F238E27FC236}">
                <a16:creationId xmlns:a16="http://schemas.microsoft.com/office/drawing/2014/main" id="{DF5315D3-13FF-42C9-A396-ACE4F16DD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70" y="1940227"/>
            <a:ext cx="1520262" cy="1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0800056476.sme.gov.tw/upload/webchatAI.gif">
            <a:extLst>
              <a:ext uri="{FF2B5EF4-FFF2-40B4-BE49-F238E27FC236}">
                <a16:creationId xmlns:a16="http://schemas.microsoft.com/office/drawing/2014/main" id="{C349B89D-3CD7-4A4D-852A-9138E261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98" y="1085509"/>
            <a:ext cx="1034578" cy="103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930F03B-85F8-44B7-8799-1C81B9954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396" y="3334524"/>
            <a:ext cx="976340" cy="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4">
            <a:extLst>
              <a:ext uri="{FF2B5EF4-FFF2-40B4-BE49-F238E27FC236}">
                <a16:creationId xmlns:a16="http://schemas.microsoft.com/office/drawing/2014/main" id="{38A97DBB-E1CD-453D-8C8C-17684CA70B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444898"/>
            <a:ext cx="9144000" cy="71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宋体" pitchFamily="2" charset="-122"/>
              <a:cs typeface="+mn-cs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ED0F25B-3407-468E-A28F-0A174E1AC9F2}"/>
              </a:ext>
            </a:extLst>
          </p:cNvPr>
          <p:cNvSpPr txBox="1"/>
          <p:nvPr/>
        </p:nvSpPr>
        <p:spPr>
          <a:xfrm>
            <a:off x="100012" y="12847"/>
            <a:ext cx="89296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mo Bold"/>
              </a:rPr>
              <a:t>中小微企業多元發展專案貸款信用保證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mo Bold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2EE669A-1DAE-4F74-AA7C-32A26026B65D}"/>
              </a:ext>
            </a:extLst>
          </p:cNvPr>
          <p:cNvGraphicFramePr>
            <a:graphicFrameLocks noGrp="1"/>
          </p:cNvGraphicFramePr>
          <p:nvPr/>
        </p:nvGraphicFramePr>
        <p:xfrm>
          <a:off x="91911" y="538122"/>
          <a:ext cx="8915400" cy="462661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3934">
                  <a:extLst>
                    <a:ext uri="{9D8B030D-6E8A-4147-A177-3AD203B41FA5}">
                      <a16:colId xmlns:a16="http://schemas.microsoft.com/office/drawing/2014/main" val="2455194037"/>
                    </a:ext>
                  </a:extLst>
                </a:gridCol>
                <a:gridCol w="7481466">
                  <a:extLst>
                    <a:ext uri="{9D8B030D-6E8A-4147-A177-3AD203B41FA5}">
                      <a16:colId xmlns:a16="http://schemas.microsoft.com/office/drawing/2014/main" val="3251605040"/>
                    </a:ext>
                  </a:extLst>
                </a:gridCol>
              </a:tblGrid>
              <a:tr h="7829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同時符合以下：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58775" indent="-358775"/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申請日前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最近六個月以內任一個月僱用員工數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三十人以下，依法辦理公司登記、商業登記、有限合夥登記之中小企業或僅辦理稅籍登記之營利事業，且營業及票債信正常者，但不含金融及保險業、特殊娛樂業。</a:t>
                      </a:r>
                      <a:endParaRPr lang="en-US" altLang="zh-TW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朝數位轉型、淨零轉型或通路發展之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業。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488065"/>
                  </a:ext>
                </a:extLst>
              </a:tr>
              <a:tr h="8515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貸款用途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資本性支出：購置機器、設備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含運輸工具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1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週轉金支出：營運週轉金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用於履約保證及開立信用狀等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間接授信</a:t>
                      </a:r>
                      <a:endParaRPr lang="en-US" altLang="zh-TW" sz="11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限新案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</a:t>
                      </a:r>
                      <a:endParaRPr lang="zh-TW" altLang="zh-TW" sz="1100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不得循環動用、不得借新還舊</a:t>
                      </a:r>
                      <a:endParaRPr lang="zh-TW" altLang="en-US" sz="11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422048"/>
                  </a:ext>
                </a:extLst>
              </a:tr>
              <a:tr h="5315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單一</a:t>
                      </a:r>
                      <a:r>
                        <a:rPr lang="zh-TW" altLang="en-US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事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業最高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3,500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，其中資本性支出最高不超過計畫經費之八成。</a:t>
                      </a: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本貸款額度與「中小微企業多元發展批次信用保證」合併計算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同一企業最高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不受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億元限制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097528"/>
                  </a:ext>
                </a:extLst>
              </a:tr>
              <a:tr h="4896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累計融資額度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萬元以下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一律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4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 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逾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萬元，最低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</a:t>
                      </a:r>
                      <a:r>
                        <a:rPr lang="zh-TW" altLang="zh-TW" sz="14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4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40107"/>
                  </a:ext>
                </a:extLst>
              </a:tr>
              <a:tr h="2571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保證手續費年費率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0.1%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49370"/>
                  </a:ext>
                </a:extLst>
              </a:tr>
              <a:tr h="531502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貸款期間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※貸放後得由承貸金融機構依個案情形調整。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49383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貸款利率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高依郵儲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年期定儲機動利率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+0.5%(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機動計息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7365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利息補貼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屬利息補貼貸款案件者，補貼利息為年利率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1.5%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每一申貸事業補貼額度以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萬元為限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，每筆貸款利息補貼期限最長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315022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送保規定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依「中小微企業多元發展專案貸款要點」規定辦理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940534"/>
                  </a:ext>
                </a:extLst>
              </a:tr>
              <a:tr h="2354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辦理期限</a:t>
                      </a: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117.10.31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向金融機構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提出申請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117.12.31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以前動撥完畢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439282"/>
                  </a:ext>
                </a:extLst>
              </a:tr>
            </a:tbl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4D799A-AAD5-4065-B78F-07E2DD9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839" y="4870451"/>
            <a:ext cx="573161" cy="273844"/>
          </a:xfrm>
        </p:spPr>
        <p:txBody>
          <a:bodyPr/>
          <a:lstStyle>
            <a:lvl1pPr>
              <a:defRPr sz="10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8DA84EE2-697C-4E9A-A771-61FB21B4CE1E}" type="slidenum">
              <a:rPr kumimoji="0" lang="zh-TW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2</a:t>
            </a:fld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4">
            <a:extLst>
              <a:ext uri="{FF2B5EF4-FFF2-40B4-BE49-F238E27FC236}">
                <a16:creationId xmlns:a16="http://schemas.microsoft.com/office/drawing/2014/main" id="{DE6D0153-F0BE-4B1A-9520-BD67972E64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491332"/>
            <a:ext cx="9144000" cy="71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宋体" pitchFamily="2" charset="-122"/>
              <a:cs typeface="+mn-cs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ED0F25B-3407-468E-A28F-0A174E1AC9F2}"/>
              </a:ext>
            </a:extLst>
          </p:cNvPr>
          <p:cNvSpPr txBox="1"/>
          <p:nvPr/>
        </p:nvSpPr>
        <p:spPr>
          <a:xfrm>
            <a:off x="157162" y="29369"/>
            <a:ext cx="8929688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mo Bold"/>
              </a:rPr>
              <a:t>中小微企業多元發展貸款批次信用保證措施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mo Bold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2EE669A-1DAE-4F74-AA7C-32A26026B65D}"/>
              </a:ext>
            </a:extLst>
          </p:cNvPr>
          <p:cNvGraphicFramePr>
            <a:graphicFrameLocks noGrp="1"/>
          </p:cNvGraphicFramePr>
          <p:nvPr/>
        </p:nvGraphicFramePr>
        <p:xfrm>
          <a:off x="64294" y="602061"/>
          <a:ext cx="8914210" cy="43887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3743">
                  <a:extLst>
                    <a:ext uri="{9D8B030D-6E8A-4147-A177-3AD203B41FA5}">
                      <a16:colId xmlns:a16="http://schemas.microsoft.com/office/drawing/2014/main" val="2455194037"/>
                    </a:ext>
                  </a:extLst>
                </a:gridCol>
                <a:gridCol w="7480467">
                  <a:extLst>
                    <a:ext uri="{9D8B030D-6E8A-4147-A177-3AD203B41FA5}">
                      <a16:colId xmlns:a16="http://schemas.microsoft.com/office/drawing/2014/main" val="3251605040"/>
                    </a:ext>
                  </a:extLst>
                </a:gridCol>
              </a:tblGrid>
              <a:tr h="4026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符合「中小微企業多元發展專案貸款要點」第五點規定者，惟</a:t>
                      </a:r>
                      <a:r>
                        <a:rPr lang="zh-TW" altLang="zh-TW" sz="12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不含同點第一款僅辦理稅籍登記之營利事業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200" b="1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488065"/>
                  </a:ext>
                </a:extLst>
              </a:tr>
              <a:tr h="8515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貸款用途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資本性支出：購置機器、設備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含運輸工具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1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週轉金支出：營運週轉金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用於履約保證及開立信用狀等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間接授信</a:t>
                      </a:r>
                      <a:endParaRPr lang="zh-TW" altLang="zh-TW" sz="1100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限新案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</a:t>
                      </a:r>
                      <a:endParaRPr lang="zh-TW" altLang="en-US" sz="11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不得循環動用、不得借新還舊</a:t>
                      </a:r>
                      <a:endParaRPr lang="zh-TW" altLang="en-US" sz="11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422048"/>
                  </a:ext>
                </a:extLst>
              </a:tr>
              <a:tr h="7033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單一企業最高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3,500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，其中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資本性支出最高不超過計畫經費之八成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本貸款額度與「</a:t>
                      </a:r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中小微企業多元發展專案貸款信用保證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」合併計算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同一企業最高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億元，不受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批次保證同一企業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億元限制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2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097528"/>
                  </a:ext>
                </a:extLst>
              </a:tr>
              <a:tr h="4400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</a:t>
                      </a:r>
                      <a:r>
                        <a:rPr lang="zh-TW" altLang="en-US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成。</a:t>
                      </a:r>
                      <a:endParaRPr lang="en-US" altLang="zh-TW" sz="11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本措施先行交付備償款項計提率為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3.5%)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40107"/>
                  </a:ext>
                </a:extLst>
              </a:tr>
              <a:tr h="30028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保證手續費年費率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0.1%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49370"/>
                  </a:ext>
                </a:extLst>
              </a:tr>
              <a:tr h="53150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貸款期間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資本性支出：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週轉性支出：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貸款期限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最長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，含寬限期最長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年。</a:t>
                      </a:r>
                    </a:p>
                    <a:p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※貸放後得由承貸金融機構依個案情形調整。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49383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貸款利率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高依郵儲</a:t>
                      </a:r>
                      <a:r>
                        <a:rPr lang="en-US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年期定儲機動利率</a:t>
                      </a:r>
                      <a:r>
                        <a:rPr lang="en-US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+0.5%(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機動計息</a:t>
                      </a:r>
                      <a:r>
                        <a:rPr lang="en-US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100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100" b="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73653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利息補貼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屬利息補貼貸款案件者，補貼利息為年利率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1.5%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每一申貸事業補貼額度以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250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萬元為限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，每筆貸款利息補貼期限最長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個月。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315022"/>
                  </a:ext>
                </a:extLst>
              </a:tr>
              <a:tr h="23432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送保規定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依「中小微企業多元發展專案貸款要點」規定辦理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940534"/>
                  </a:ext>
                </a:extLst>
              </a:tr>
              <a:tr h="2354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辦理期限</a:t>
                      </a: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117.10.31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</a:t>
                      </a:r>
                      <a:r>
                        <a:rPr lang="zh-TW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向金融機構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提出申請</a:t>
                      </a:r>
                      <a:r>
                        <a:rPr lang="en-US" altLang="zh-TW" sz="11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en-US" altLang="zh-TW" sz="11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117.12.31</a:t>
                      </a:r>
                      <a:r>
                        <a:rPr lang="zh-TW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以前動撥完畢</a:t>
                      </a:r>
                      <a:r>
                        <a:rPr lang="en-US" altLang="zh-TW" sz="11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1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25" marR="51425" marT="25720" marB="2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439282"/>
                  </a:ext>
                </a:extLst>
              </a:tr>
            </a:tbl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CDB18C-921E-41DF-A0D9-936B5392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839" y="4870451"/>
            <a:ext cx="573161" cy="273844"/>
          </a:xfrm>
        </p:spPr>
        <p:txBody>
          <a:bodyPr/>
          <a:lstStyle>
            <a:lvl1pPr>
              <a:defRPr sz="10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8DA84EE2-697C-4E9A-A771-61FB21B4CE1E}" type="slidenum">
              <a:rPr kumimoji="0" lang="zh-TW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3</a:t>
            </a:fld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4">
            <a:extLst>
              <a:ext uri="{FF2B5EF4-FFF2-40B4-BE49-F238E27FC236}">
                <a16:creationId xmlns:a16="http://schemas.microsoft.com/office/drawing/2014/main" id="{F51D3A52-621A-454D-A16E-EE6336421F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601762"/>
            <a:ext cx="9144000" cy="71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宋体" pitchFamily="2" charset="-122"/>
              <a:cs typeface="+mn-cs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D2EE669A-1DAE-4F74-AA7C-32A26026B65D}"/>
              </a:ext>
            </a:extLst>
          </p:cNvPr>
          <p:cNvGraphicFramePr>
            <a:graphicFrameLocks noGrp="1"/>
          </p:cNvGraphicFramePr>
          <p:nvPr/>
        </p:nvGraphicFramePr>
        <p:xfrm>
          <a:off x="107156" y="734814"/>
          <a:ext cx="8929688" cy="405527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6232">
                  <a:extLst>
                    <a:ext uri="{9D8B030D-6E8A-4147-A177-3AD203B41FA5}">
                      <a16:colId xmlns:a16="http://schemas.microsoft.com/office/drawing/2014/main" val="2455194037"/>
                    </a:ext>
                  </a:extLst>
                </a:gridCol>
                <a:gridCol w="7493456">
                  <a:extLst>
                    <a:ext uri="{9D8B030D-6E8A-4147-A177-3AD203B41FA5}">
                      <a16:colId xmlns:a16="http://schemas.microsoft.com/office/drawing/2014/main" val="3251605040"/>
                    </a:ext>
                  </a:extLst>
                </a:gridCol>
              </a:tblGrid>
              <a:tr h="74768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符合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中小企業認定標準第二條之中小企業</a:t>
                      </a:r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且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營業及票債信正常</a:t>
                      </a:r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，但不含金融及保險業、特殊娛樂業，並依經濟部「中小企業員工加薪薪資費用加成減除辦法」每年公告之基層員工薪資適用範疇，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對</a:t>
                      </a:r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未逾前述金額之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基層員工加薪達</a:t>
                      </a:r>
                      <a:r>
                        <a:rPr lang="en-US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3%</a:t>
                      </a:r>
                      <a:r>
                        <a:rPr lang="zh-TW" altLang="zh-TW" sz="14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</a:t>
                      </a:r>
                      <a:r>
                        <a:rPr lang="zh-TW" altLang="zh-TW" sz="14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488065"/>
                  </a:ext>
                </a:extLst>
              </a:tr>
              <a:tr h="466504">
                <a:tc vMerge="1">
                  <a:txBody>
                    <a:bodyPr/>
                    <a:lstStyle/>
                    <a:p>
                      <a:pPr algn="ctr"/>
                      <a:endParaRPr lang="zh-TW" altLang="en-US" sz="16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72" marR="68572" marT="34293" marB="34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/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※加薪認定標準係依自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114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日起至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日止，任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個月之基層員工平均薪資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基層員工薪資給付總額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基層員工人數總計數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，較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113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日至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117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日任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個月增加達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3%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2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183835"/>
                  </a:ext>
                </a:extLst>
              </a:tr>
              <a:tr h="8010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貸款用途</a:t>
                      </a: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營運週轉金</a:t>
                      </a:r>
                    </a:p>
                    <a:p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用於履約保證及開立信用狀等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間接授信</a:t>
                      </a:r>
                      <a:endParaRPr lang="en-US" altLang="zh-TW" sz="12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限新案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申請</a:t>
                      </a:r>
                      <a:endParaRPr lang="zh-TW" altLang="zh-TW" sz="1200" b="1" kern="12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※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</a:t>
                      </a:r>
                      <a:r>
                        <a:rPr lang="zh-TW" altLang="en-US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循環動用、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不得借新還舊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1422048"/>
                  </a:ext>
                </a:extLst>
              </a:tr>
              <a:tr h="4749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額外提供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同一企業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保證融資額度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最高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3,500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不受</a:t>
                      </a:r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本基金作業手冊「企業保證融資總額度之上限」限制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2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097528"/>
                  </a:ext>
                </a:extLst>
              </a:tr>
              <a:tr h="4420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累計融資額度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1,000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萬元以下</a:t>
                      </a:r>
                      <a:r>
                        <a:rPr lang="zh-TW" altLang="en-US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，最低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r>
                        <a:rPr lang="zh-TW" altLang="en-US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en-US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最高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9.5</a:t>
                      </a:r>
                      <a:r>
                        <a:rPr lang="zh-TW" altLang="en-US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</a:t>
                      </a: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</a:t>
                      </a:r>
                      <a:endParaRPr lang="en-US" altLang="zh-TW" sz="12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</a:t>
                      </a:r>
                      <a:r>
                        <a:rPr lang="zh-TW" altLang="en-US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超過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1,000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萬元，最低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lang="zh-TW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</a:t>
                      </a:r>
                      <a:r>
                        <a:rPr lang="zh-TW" altLang="en-US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，最高</a:t>
                      </a:r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r>
                        <a:rPr lang="zh-TW" altLang="en-US" sz="1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440107"/>
                  </a:ext>
                </a:extLst>
              </a:tr>
              <a:tr h="33577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保證手續費年費率</a:t>
                      </a: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0.1%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49370"/>
                  </a:ext>
                </a:extLst>
              </a:tr>
              <a:tr h="262012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貸款利率</a:t>
                      </a:r>
                      <a:endParaRPr lang="zh-TW" altLang="en-US" sz="1200" b="1" kern="1200" dirty="0">
                        <a:solidFill>
                          <a:schemeClr val="bg2">
                            <a:lumMod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依承貸金融機構相關規定辦理。</a:t>
                      </a:r>
                      <a:endParaRPr lang="zh-TW" altLang="en-US" sz="12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273653"/>
                  </a:ext>
                </a:extLst>
              </a:tr>
              <a:tr h="26201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送保規定</a:t>
                      </a: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依「</a:t>
                      </a:r>
                      <a:r>
                        <a:rPr lang="zh-TW" altLang="en-US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一般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貸款」規定辦理</a:t>
                      </a:r>
                      <a:endParaRPr lang="zh-TW" altLang="en-US" sz="1200" b="0" kern="12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940534"/>
                  </a:ext>
                </a:extLst>
              </a:tr>
              <a:tr h="263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辦理期限</a:t>
                      </a: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1" kern="120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114.1.15~117.12.31    </a:t>
                      </a:r>
                      <a:r>
                        <a:rPr lang="zh-TW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間接保證案件以傳送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信保</a:t>
                      </a:r>
                      <a:r>
                        <a:rPr lang="zh-TW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基金日認定；直接保證案件以</a:t>
                      </a: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信保</a:t>
                      </a:r>
                      <a:r>
                        <a:rPr lang="zh-TW" altLang="zh-TW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基金受理日認定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1" marR="51431" marT="25722" marB="2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439282"/>
                  </a:ext>
                </a:extLst>
              </a:tr>
            </a:tbl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F1D859-AA90-48C8-BBCE-22D14B22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0839" y="4870451"/>
            <a:ext cx="573161" cy="273844"/>
          </a:xfrm>
        </p:spPr>
        <p:txBody>
          <a:bodyPr/>
          <a:lstStyle>
            <a:lvl1pPr>
              <a:defRPr sz="105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8DA84EE2-697C-4E9A-A771-61FB21B4CE1E}" type="slidenum">
              <a:rPr kumimoji="0" lang="zh-TW" alt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4</a:t>
            </a:fld>
            <a:endParaRPr kumimoji="0" lang="zh-TW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F97CA6E1-1FF5-D489-381C-DDCF18DEAB8A}"/>
              </a:ext>
            </a:extLst>
          </p:cNvPr>
          <p:cNvSpPr txBox="1"/>
          <p:nvPr/>
        </p:nvSpPr>
        <p:spPr>
          <a:xfrm>
            <a:off x="107156" y="140097"/>
            <a:ext cx="904875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mo Bold"/>
              </a:rPr>
              <a:t>鼓勵中小企業為員工加薪之額外額度保證措施</a:t>
            </a:r>
            <a:r>
              <a:rPr kumimoji="0" lang="en-US" altLang="zh-TW" sz="21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mo Bold"/>
              </a:rPr>
              <a:t>(2/2)</a:t>
            </a:r>
            <a:endParaRPr kumimoji="0" lang="zh-TW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m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B6FDEC6-FB40-4060-AFD9-6A8A908B6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983" fontAlgn="base">
              <a:buClrTx/>
              <a:buSzTx/>
              <a:defRPr/>
            </a:pPr>
            <a:fld id="{B76B9141-E647-4902-A719-51DD44A27F3C}" type="slidenum">
              <a:rPr lang="zh-CN" altLang="en-US" smtClean="0">
                <a:solidFill>
                  <a:prstClr val="black"/>
                </a:solidFill>
              </a:rPr>
              <a:pPr defTabSz="685983" fontAlgn="base">
                <a:buClrTx/>
                <a:buSzTx/>
                <a:defRPr/>
              </a:pPr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2D907A2-3B8F-4079-8DCF-6B6EF2258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775599"/>
              </p:ext>
            </p:extLst>
          </p:nvPr>
        </p:nvGraphicFramePr>
        <p:xfrm>
          <a:off x="266813" y="515198"/>
          <a:ext cx="8610374" cy="409547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84003">
                  <a:extLst>
                    <a:ext uri="{9D8B030D-6E8A-4147-A177-3AD203B41FA5}">
                      <a16:colId xmlns:a16="http://schemas.microsoft.com/office/drawing/2014/main" val="133432428"/>
                    </a:ext>
                  </a:extLst>
                </a:gridCol>
                <a:gridCol w="3625421">
                  <a:extLst>
                    <a:ext uri="{9D8B030D-6E8A-4147-A177-3AD203B41FA5}">
                      <a16:colId xmlns:a16="http://schemas.microsoft.com/office/drawing/2014/main" val="1633291721"/>
                    </a:ext>
                  </a:extLst>
                </a:gridCol>
                <a:gridCol w="3700950">
                  <a:extLst>
                    <a:ext uri="{9D8B030D-6E8A-4147-A177-3AD203B41FA5}">
                      <a16:colId xmlns:a16="http://schemas.microsoft.com/office/drawing/2014/main" val="796468175"/>
                    </a:ext>
                  </a:extLst>
                </a:gridCol>
              </a:tblGrid>
              <a:tr h="640067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貸款名稱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小額貸款擴大保證措施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批次保證擴大保證措施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282258"/>
                  </a:ext>
                </a:extLst>
              </a:tr>
              <a:tr h="800084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實收資本額在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</a:t>
                      </a:r>
                      <a:endParaRPr kumimoji="0" lang="en-US" altLang="zh-TW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之辦理公司、有限合夥登記或商業登記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實收資本額在</a:t>
                      </a:r>
                      <a:r>
                        <a:rPr kumimoji="0" lang="en-US" altLang="zh-TW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萬元以下</a:t>
                      </a:r>
                      <a:endParaRPr kumimoji="0" lang="en-US" altLang="zh-TW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之辦理公司、有限合夥登記或商業登記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99324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單一企業</a:t>
                      </a: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600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同一金融機構對單一企業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600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萬元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11078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貸款利率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依承貸金融機構相關規定辦理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2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依承貸金融機構相關規定辦理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19439"/>
                  </a:ext>
                </a:extLst>
              </a:tr>
              <a:tr h="607588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最高</a:t>
                      </a: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9.5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3730"/>
                  </a:ext>
                </a:extLst>
              </a:tr>
              <a:tr h="607588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保證手續費率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0.375</a:t>
                      </a:r>
                      <a:r>
                        <a:rPr kumimoji="0" lang="zh-TW" altLang="en-US" sz="16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％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0.15％</a:t>
                      </a:r>
                      <a:endParaRPr kumimoji="0" lang="zh-TW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5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5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B6FDEC6-FB40-4060-AFD9-6A8A908B67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6859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B76B9141-E647-4902-A719-51DD44A27F3C}" type="slidenum">
              <a:rPr kumimoji="0" lang="zh-CN" altLang="en-US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6859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6</a:t>
            </a:fld>
            <a:endParaRPr kumimoji="0" lang="en-US" altLang="zh-CN" sz="1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2D907A2-3B8F-4079-8DCF-6B6EF2258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55608"/>
              </p:ext>
            </p:extLst>
          </p:nvPr>
        </p:nvGraphicFramePr>
        <p:xfrm>
          <a:off x="266813" y="478769"/>
          <a:ext cx="8610374" cy="4095479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84003">
                  <a:extLst>
                    <a:ext uri="{9D8B030D-6E8A-4147-A177-3AD203B41FA5}">
                      <a16:colId xmlns:a16="http://schemas.microsoft.com/office/drawing/2014/main" val="133432428"/>
                    </a:ext>
                  </a:extLst>
                </a:gridCol>
                <a:gridCol w="3625421">
                  <a:extLst>
                    <a:ext uri="{9D8B030D-6E8A-4147-A177-3AD203B41FA5}">
                      <a16:colId xmlns:a16="http://schemas.microsoft.com/office/drawing/2014/main" val="1633291721"/>
                    </a:ext>
                  </a:extLst>
                </a:gridCol>
                <a:gridCol w="3700950">
                  <a:extLst>
                    <a:ext uri="{9D8B030D-6E8A-4147-A177-3AD203B41FA5}">
                      <a16:colId xmlns:a16="http://schemas.microsoft.com/office/drawing/2014/main" val="796468175"/>
                    </a:ext>
                  </a:extLst>
                </a:gridCol>
              </a:tblGrid>
              <a:tr h="640067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貸款名稱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中小企業安興專案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國家發展優惠保證措施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282258"/>
                  </a:ext>
                </a:extLst>
              </a:tr>
              <a:tr h="800084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適用對象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符合信保基金保證對象之中小企業</a:t>
                      </a:r>
                      <a:r>
                        <a:rPr kumimoji="0" lang="en-US" altLang="zh-TW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含視同辦理公司、有限合夥登記或商業登記者</a:t>
                      </a:r>
                      <a:r>
                        <a:rPr kumimoji="0" lang="en-US" altLang="zh-TW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kumimoji="0" lang="zh-TW" altLang="en-US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中小企業，並符合下列之一</a:t>
                      </a:r>
                      <a:r>
                        <a:rPr kumimoji="0" lang="en-US" altLang="zh-TW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en-US" altLang="zh-TW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en-US" sz="1200" dirty="0"/>
                        <a:t>直接或間接參與「前瞻基礎建設計畫」採購案者。</a:t>
                      </a:r>
                      <a:endParaRPr lang="en-US" altLang="zh-TW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dirty="0"/>
                        <a:t> </a:t>
                      </a:r>
                      <a:r>
                        <a:rPr lang="en-US" altLang="zh-TW" sz="1200" dirty="0"/>
                        <a:t>2.</a:t>
                      </a:r>
                      <a:r>
                        <a:rPr lang="zh-TW" altLang="en-US" sz="1200" dirty="0"/>
                        <a:t>從事「六大核心</a:t>
                      </a:r>
                      <a:r>
                        <a:rPr lang="zh-TW" altLang="en-US" sz="1200"/>
                        <a:t>戰略產業</a:t>
                      </a:r>
                      <a:r>
                        <a:rPr lang="zh-TW" altLang="en-US" sz="1200" dirty="0"/>
                        <a:t>」者。</a:t>
                      </a:r>
                      <a:endParaRPr lang="en-US" altLang="zh-TW" sz="1200" dirty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200" dirty="0"/>
                        <a:t> </a:t>
                      </a:r>
                      <a:r>
                        <a:rPr lang="en-US" altLang="zh-TW" sz="1200" dirty="0"/>
                        <a:t>3.</a:t>
                      </a:r>
                      <a:r>
                        <a:rPr lang="zh-TW" altLang="en-US" sz="1200" dirty="0"/>
                        <a:t>營運具優良事蹟，經金融 機構或本基金核認屬實者。</a:t>
                      </a:r>
                      <a:endParaRPr kumimoji="0" lang="zh-TW" altLang="en-US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99324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保證融資額度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同一企業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千萬元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同一企業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億元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11078"/>
                  </a:ext>
                </a:extLst>
              </a:tr>
              <a:tr h="720076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貸款利率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依承貸金融機構相關規定辦理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2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依承貸金融機構相關規定辦理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219439"/>
                  </a:ext>
                </a:extLst>
              </a:tr>
              <a:tr h="607588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保證成數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最低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最高</a:t>
                      </a:r>
                      <a:r>
                        <a:rPr kumimoji="0" lang="en-US" altLang="zh-TW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9.5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13730"/>
                  </a:ext>
                </a:extLst>
              </a:tr>
              <a:tr h="607588"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保證手續費率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0.25</a:t>
                      </a:r>
                      <a:r>
                        <a:rPr kumimoji="0" lang="zh-TW" alt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％</a:t>
                      </a: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250"/>
                        </a:spcAft>
                      </a:pPr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0.375％~1.375%</a:t>
                      </a:r>
                      <a:endParaRPr kumimoji="0" lang="zh-TW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17780" marR="177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355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5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150813"/>
            <a:ext cx="8229600" cy="857250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促進企業創新直接保證方案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512762" y="1169987"/>
            <a:ext cx="8402524" cy="3716338"/>
          </a:xfrm>
        </p:spPr>
        <p:txBody>
          <a:bodyPr anchor="t">
            <a:normAutofit/>
          </a:bodyPr>
          <a:lstStyle/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　　的：協助中小企業取得創新所需資金。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適用對象：研發計畫經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個專案計畫核定補助，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並經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經濟部推薦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之中小企業。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保證成數：一律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 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手續費率：年費率固定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0.375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額度上限：依核定計畫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範圍內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扣除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補助款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輔導款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並受信保基金同一企業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億元之限制。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申請條件：企業應於核定</a:t>
            </a:r>
            <a:r>
              <a: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計畫執行期間內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提出申請，</a:t>
            </a:r>
            <a:b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每案計畫以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申請一次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為限，得於核定額度內分次動用。</a:t>
            </a:r>
          </a:p>
          <a:p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實施期間：至</a:t>
            </a:r>
            <a:r>
              <a:rPr lang="en-US" altLang="zh-TW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日止。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4294967295"/>
          </p:nvPr>
        </p:nvSpPr>
        <p:spPr>
          <a:xfrm>
            <a:off x="0" y="4613275"/>
            <a:ext cx="512763" cy="273050"/>
          </a:xfrm>
        </p:spPr>
        <p:txBody>
          <a:bodyPr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fld id="{4B02D715-0663-4FF0-90E8-61660853FE24}" type="slidenum">
              <a:rPr kumimoji="0" lang="zh-TW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buFont typeface="Arial" pitchFamily="34" charset="0"/>
                <a:buNone/>
                <a:tabLst/>
                <a:defRPr/>
              </a:pPr>
              <a:t>7</a:t>
            </a:fld>
            <a:endParaRPr kumimoji="0" lang="zh-TW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折角形 17">
            <a:extLst>
              <a:ext uri="{FF2B5EF4-FFF2-40B4-BE49-F238E27FC236}">
                <a16:creationId xmlns:a16="http://schemas.microsoft.com/office/drawing/2014/main" id="{4B8F53D4-EB54-4657-A5AF-D40CD11CFA7C}"/>
              </a:ext>
            </a:extLst>
          </p:cNvPr>
          <p:cNvSpPr/>
          <p:nvPr/>
        </p:nvSpPr>
        <p:spPr>
          <a:xfrm>
            <a:off x="304912" y="465679"/>
            <a:ext cx="8534176" cy="4376897"/>
          </a:xfrm>
          <a:prstGeom prst="foldedCorner">
            <a:avLst>
              <a:gd name="adj" fmla="val 15985"/>
            </a:avLst>
          </a:prstGeom>
          <a:solidFill>
            <a:srgbClr val="FFD653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BD5CFAD-5B52-4EDB-BC52-D4E47B777113}"/>
              </a:ext>
            </a:extLst>
          </p:cNvPr>
          <p:cNvSpPr/>
          <p:nvPr/>
        </p:nvSpPr>
        <p:spPr>
          <a:xfrm>
            <a:off x="-22705" y="412084"/>
            <a:ext cx="9044526" cy="482352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64000">
                <a:srgbClr val="1A46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6C9F508-18BB-4C45-9170-5A8797370FC0}"/>
              </a:ext>
            </a:extLst>
          </p:cNvPr>
          <p:cNvSpPr/>
          <p:nvPr/>
        </p:nvSpPr>
        <p:spPr>
          <a:xfrm>
            <a:off x="774895" y="440667"/>
            <a:ext cx="4985173" cy="44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300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經濟部</a:t>
            </a: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創新研發</a:t>
            </a: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srgbClr val="FFFF00"/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補助款</a:t>
            </a:r>
            <a:r>
              <a:rPr kumimoji="0" lang="zh-TW" altLang="en-US" sz="2101" b="1" i="0" u="none" strike="noStrike" kern="1200" cap="none" spc="0" normalizeH="0" baseline="0" noProof="0" dirty="0">
                <a:ln w="12700">
                  <a:noFill/>
                </a:ln>
                <a:solidFill>
                  <a:prstClr val="white"/>
                </a:solidFill>
                <a:effectLst>
                  <a:outerShdw blurRad="50800" dist="50800" dir="3600000" algn="ctr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項目</a:t>
            </a:r>
            <a:endParaRPr kumimoji="0" lang="en-US" altLang="zh-TW" sz="1800" b="1" i="0" u="none" strike="noStrike" kern="1200" cap="none" spc="0" normalizeH="0" baseline="0" noProof="0" dirty="0">
              <a:ln w="19050">
                <a:noFill/>
              </a:ln>
              <a:solidFill>
                <a:prstClr val="white"/>
              </a:solidFill>
              <a:effectLst>
                <a:outerShdw blurRad="50800" dist="50800" dir="3600000" algn="ctr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  <p:sp>
        <p:nvSpPr>
          <p:cNvPr id="63493" name="文字方塊 3">
            <a:extLst>
              <a:ext uri="{FF2B5EF4-FFF2-40B4-BE49-F238E27FC236}">
                <a16:creationId xmlns:a16="http://schemas.microsoft.com/office/drawing/2014/main" id="{34937251-F97C-44C0-B340-DD1C41FEB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01266" y="176266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87B3A9-3DDD-4435-9963-29BEE6F45D66}"/>
              </a:ext>
            </a:extLst>
          </p:cNvPr>
          <p:cNvSpPr/>
          <p:nvPr/>
        </p:nvSpPr>
        <p:spPr>
          <a:xfrm>
            <a:off x="440044" y="1014726"/>
            <a:ext cx="8259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</a:t>
            </a:r>
            <a:r>
              <a:rPr kumimoji="0" lang="zh-TW" altLang="zh-TW" sz="2400" b="1" i="0" u="none" strike="noStrike" kern="100" cap="none" spc="0" normalizeH="0" baseline="0" noProof="0" dirty="0">
                <a:ln>
                  <a:noFill/>
                </a:ln>
                <a:solidFill>
                  <a:srgbClr val="1129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專案計畫核定補助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7BE02601-162A-4EFD-9D43-0A58E8CFE0AF}"/>
              </a:ext>
            </a:extLst>
          </p:cNvPr>
          <p:cNvGrpSpPr>
            <a:grpSpLocks/>
          </p:cNvGrpSpPr>
          <p:nvPr/>
        </p:nvGrpSpPr>
        <p:grpSpPr bwMode="auto">
          <a:xfrm>
            <a:off x="441879" y="1441101"/>
            <a:ext cx="8471859" cy="2761945"/>
            <a:chOff x="416969" y="1920880"/>
            <a:chExt cx="8698053" cy="3680648"/>
          </a:xfrm>
        </p:grpSpPr>
        <p:cxnSp>
          <p:nvCxnSpPr>
            <p:cNvPr id="21" name="直接连接符 30">
              <a:extLst>
                <a:ext uri="{FF2B5EF4-FFF2-40B4-BE49-F238E27FC236}">
                  <a16:creationId xmlns:a16="http://schemas.microsoft.com/office/drawing/2014/main" id="{B65C70DE-E42F-4C4F-9C3F-7DA77081119A}"/>
                </a:ext>
              </a:extLst>
            </p:cNvPr>
            <p:cNvCxnSpPr/>
            <p:nvPr/>
          </p:nvCxnSpPr>
          <p:spPr>
            <a:xfrm rot="16200000" flipH="1">
              <a:off x="2675837" y="3670714"/>
              <a:ext cx="3501255" cy="1588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71B69CB9-3163-4B5F-B611-FFCB1517CC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6969" y="2060549"/>
              <a:ext cx="3480279" cy="354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小型企業創新研發計畫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中央型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SBIR)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A+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企業創新研發淬鍊計畫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業界能專計畫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服務業創新研發計畫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(SIIR)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協助傳統產業技術開發計畫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(CITD)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產業升級創新平台輔導計畫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資料經濟生態系推動計畫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製造業價值鏈資訊應用計畫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精進核心高分子才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Pilot P.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推動計畫</a:t>
              </a:r>
            </a:p>
            <a:p>
              <a:pPr marL="214370" marR="0" lvl="0" indent="-214370" algn="ctr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endParaRPr kumimoji="0" lang="zh-TW" altLang="zh-TW" sz="1350" b="1" i="0" u="none" strike="noStrike" kern="1200" cap="none" spc="-113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7379D0E3-708E-42FA-BE4B-BC1FE06D3CB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518283" y="2006348"/>
              <a:ext cx="4596739" cy="3540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中小企業城鄉創生轉型輔導計畫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(SBTR)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企業新創共創發展</a:t>
              </a:r>
              <a:r>
                <a:rPr kumimoji="0" lang="zh-TW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計畫</a:t>
              </a: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前瞻基礎建設計畫－中小企業行動智慧應用計畫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推動中小型製造業供應鏈導入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AI</a:t>
              </a: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應用加值計畫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次世代產業新創淬錬計畫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流通服務智慧化推動計畫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經濟部建構零售業暨服務業數據共享創新服務計畫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-</a:t>
              </a: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數位轉型補助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經濟部商業服務業節能補助計畫</a:t>
              </a:r>
              <a:r>
                <a:rPr kumimoji="0" lang="en-US" altLang="zh-TW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-</a:t>
              </a: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系統節能專案</a:t>
              </a:r>
              <a:endParaRPr kumimoji="0" lang="en-US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214370" marR="0" lvl="0" indent="-214370" algn="l" defTabSz="914400" rtl="0" eaLnBrk="1" fontAlgn="ctr" latinLnBrk="0" hangingPunct="1">
                <a:lnSpc>
                  <a:spcPts val="1951"/>
                </a:lnSpc>
                <a:spcBef>
                  <a:spcPct val="0"/>
                </a:spcBef>
                <a:spcAft>
                  <a:spcPct val="0"/>
                </a:spcAft>
                <a:buClr>
                  <a:srgbClr val="800000"/>
                </a:buClr>
                <a:buSzPct val="110000"/>
                <a:buFont typeface="Wingdings" panose="05000000000000000000" pitchFamily="2" charset="2"/>
                <a:buChar char="l"/>
                <a:tabLst/>
                <a:defRPr/>
              </a:pPr>
              <a:r>
                <a:rPr kumimoji="0" lang="zh-TW" altLang="en-US" sz="1600" b="1" i="0" u="none" strike="noStrike" kern="1200" cap="none" spc="-113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其他經經濟部核定補助或輔導計畫</a:t>
              </a:r>
              <a:endParaRPr kumimoji="0" lang="zh-TW" altLang="zh-TW" sz="1600" b="1" i="0" u="none" strike="noStrike" kern="12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51" name="图片占位符 12">
            <a:extLst>
              <a:ext uri="{FF2B5EF4-FFF2-40B4-BE49-F238E27FC236}">
                <a16:creationId xmlns:a16="http://schemas.microsoft.com/office/drawing/2014/main" id="{D88DBE4B-D9FB-4DF4-9413-2BD0A94D24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68" y="237584"/>
            <a:ext cx="1458519" cy="748297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54" name="图片占位符 12">
            <a:extLst>
              <a:ext uri="{FF2B5EF4-FFF2-40B4-BE49-F238E27FC236}">
                <a16:creationId xmlns:a16="http://schemas.microsoft.com/office/drawing/2014/main" id="{194A132F-B774-410E-93DE-C9BD5A277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85" y="4331284"/>
            <a:ext cx="1459266" cy="747389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图片占位符 12">
            <a:extLst>
              <a:ext uri="{FF2B5EF4-FFF2-40B4-BE49-F238E27FC236}">
                <a16:creationId xmlns:a16="http://schemas.microsoft.com/office/drawing/2014/main" id="{8BC3FBAC-B366-480D-B5BD-4C80F019A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79" y="252008"/>
            <a:ext cx="1457088" cy="748296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6" name="图片占位符 12">
            <a:extLst>
              <a:ext uri="{FF2B5EF4-FFF2-40B4-BE49-F238E27FC236}">
                <a16:creationId xmlns:a16="http://schemas.microsoft.com/office/drawing/2014/main" id="{569B2998-3900-4F8E-AB4F-16E219669E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0" y="4331284"/>
            <a:ext cx="1457088" cy="746273"/>
          </a:xfrm>
          <a:prstGeom prst="round2DiagRect">
            <a:avLst/>
          </a:prstGeom>
          <a:ln w="25400">
            <a:solidFill>
              <a:schemeClr val="bg1"/>
            </a:solidFill>
          </a:ln>
          <a:effectLst>
            <a:outerShdw blurRad="38100" dist="25400" dir="5400000" algn="ctr" rotWithShape="0">
              <a:srgbClr val="000000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2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133C76E-3CC1-4A00-91BC-CA5A42664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78" y="453626"/>
            <a:ext cx="5562454" cy="2056102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49C532-1DDB-48AD-9272-46B8738CA9D3}"/>
              </a:ext>
            </a:extLst>
          </p:cNvPr>
          <p:cNvSpPr txBox="1">
            <a:spLocks/>
          </p:cNvSpPr>
          <p:nvPr/>
        </p:nvSpPr>
        <p:spPr>
          <a:xfrm>
            <a:off x="533506" y="2572544"/>
            <a:ext cx="8440922" cy="2118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目的：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為致力於扶植數位內容、生技醫療、影視文化、綠色能源、衛星科技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等各產業或各領域之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新創企業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社創企業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具無形資產之企業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，提供多元融資保證管道。     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對象：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經營模式具可行性、研發技術獲肯定或企業具有發展潛力，但融資條件不足之中小企業。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21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theme/theme1.xml><?xml version="1.0" encoding="utf-8"?>
<a:theme xmlns:a="http://schemas.openxmlformats.org/drawingml/2006/main" name="sample">
  <a:themeElements>
    <a:clrScheme name="自定义 124">
      <a:dk1>
        <a:srgbClr val="545454"/>
      </a:dk1>
      <a:lt1>
        <a:srgbClr val="FFFFFF"/>
      </a:lt1>
      <a:dk2>
        <a:srgbClr val="1C1C1C"/>
      </a:dk2>
      <a:lt2>
        <a:srgbClr val="F8F8F8"/>
      </a:lt2>
      <a:accent1>
        <a:srgbClr val="339933"/>
      </a:accent1>
      <a:accent2>
        <a:srgbClr val="99CC00"/>
      </a:accent2>
      <a:accent3>
        <a:srgbClr val="339933"/>
      </a:accent3>
      <a:accent4>
        <a:srgbClr val="99CC00"/>
      </a:accent4>
      <a:accent5>
        <a:srgbClr val="323232"/>
      </a:accent5>
      <a:accent6>
        <a:srgbClr val="E8E8E8"/>
      </a:accent6>
      <a:hlink>
        <a:srgbClr val="1C1C1C"/>
      </a:hlink>
      <a:folHlink>
        <a:srgbClr val="4D4D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lnDef>
  </a:objectDefaults>
  <a:extraClrSchemeLst>
    <a:extraClrScheme>
      <a:clrScheme name="sample 1">
        <a:dk1>
          <a:srgbClr val="1C1C1C"/>
        </a:dk1>
        <a:lt1>
          <a:srgbClr val="A3E7FF"/>
        </a:lt1>
        <a:dk2>
          <a:srgbClr val="1C1C1C"/>
        </a:dk2>
        <a:lt2>
          <a:srgbClr val="B2B2B2"/>
        </a:lt2>
        <a:accent1>
          <a:srgbClr val="0066CC"/>
        </a:accent1>
        <a:accent2>
          <a:srgbClr val="0099FF"/>
        </a:accent2>
        <a:accent3>
          <a:srgbClr val="CEF1FF"/>
        </a:accent3>
        <a:accent4>
          <a:srgbClr val="161616"/>
        </a:accent4>
        <a:accent5>
          <a:srgbClr val="AAB8E2"/>
        </a:accent5>
        <a:accent6>
          <a:srgbClr val="008AE7"/>
        </a:accent6>
        <a:hlink>
          <a:srgbClr val="0066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C1C1C"/>
        </a:dk1>
        <a:lt1>
          <a:srgbClr val="DDDDDD"/>
        </a:lt1>
        <a:dk2>
          <a:srgbClr val="1C1C1C"/>
        </a:dk2>
        <a:lt2>
          <a:srgbClr val="B2B2B2"/>
        </a:lt2>
        <a:accent1>
          <a:srgbClr val="CC0000"/>
        </a:accent1>
        <a:accent2>
          <a:srgbClr val="4D4D4D"/>
        </a:accent2>
        <a:accent3>
          <a:srgbClr val="EBEBEB"/>
        </a:accent3>
        <a:accent4>
          <a:srgbClr val="161616"/>
        </a:accent4>
        <a:accent5>
          <a:srgbClr val="E2AAAA"/>
        </a:accent5>
        <a:accent6>
          <a:srgbClr val="454545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pyright(c)2007-2011 NordriDesign™ 小A">
  <a:themeElements>
    <a:clrScheme name="Copyright(c)2007-2011 NordriDesign™ 小A 2">
      <a:dk1>
        <a:srgbClr val="1C1C1C"/>
      </a:dk1>
      <a:lt1>
        <a:srgbClr val="DDDDDD"/>
      </a:lt1>
      <a:dk2>
        <a:srgbClr val="1C1C1C"/>
      </a:dk2>
      <a:lt2>
        <a:srgbClr val="B2B2B2"/>
      </a:lt2>
      <a:accent1>
        <a:srgbClr val="CC0000"/>
      </a:accent1>
      <a:accent2>
        <a:srgbClr val="4D4D4D"/>
      </a:accent2>
      <a:accent3>
        <a:srgbClr val="EBEBEB"/>
      </a:accent3>
      <a:accent4>
        <a:srgbClr val="161616"/>
      </a:accent4>
      <a:accent5>
        <a:srgbClr val="E2AAAA"/>
      </a:accent5>
      <a:accent6>
        <a:srgbClr val="454545"/>
      </a:accent6>
      <a:hlink>
        <a:srgbClr val="969696"/>
      </a:hlink>
      <a:folHlink>
        <a:srgbClr val="4D4D4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0000"/>
          </a:buClr>
          <a:buSzPct val="70000"/>
          <a:buFont typeface="Arial" pitchFamily="34" charset="0"/>
          <a:buNone/>
          <a:tabLst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宋体" pitchFamily="2" charset="-122"/>
          </a:defRPr>
        </a:defPPr>
      </a:lstStyle>
    </a:lnDef>
  </a:objectDefaults>
  <a:extraClrSchemeLst>
    <a:extraClrScheme>
      <a:clrScheme name="Copyright(c)2007-2011 NordriDesign™ 小A 1">
        <a:dk1>
          <a:srgbClr val="1C1C1C"/>
        </a:dk1>
        <a:lt1>
          <a:srgbClr val="A3E7FF"/>
        </a:lt1>
        <a:dk2>
          <a:srgbClr val="1C1C1C"/>
        </a:dk2>
        <a:lt2>
          <a:srgbClr val="B2B2B2"/>
        </a:lt2>
        <a:accent1>
          <a:srgbClr val="0066CC"/>
        </a:accent1>
        <a:accent2>
          <a:srgbClr val="0099FF"/>
        </a:accent2>
        <a:accent3>
          <a:srgbClr val="CEF1FF"/>
        </a:accent3>
        <a:accent4>
          <a:srgbClr val="161616"/>
        </a:accent4>
        <a:accent5>
          <a:srgbClr val="AAB8E2"/>
        </a:accent5>
        <a:accent6>
          <a:srgbClr val="008AE7"/>
        </a:accent6>
        <a:hlink>
          <a:srgbClr val="0066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yright(c)2007-2011 NordriDesign™ 小A 2">
        <a:dk1>
          <a:srgbClr val="1C1C1C"/>
        </a:dk1>
        <a:lt1>
          <a:srgbClr val="DDDDDD"/>
        </a:lt1>
        <a:dk2>
          <a:srgbClr val="1C1C1C"/>
        </a:dk2>
        <a:lt2>
          <a:srgbClr val="B2B2B2"/>
        </a:lt2>
        <a:accent1>
          <a:srgbClr val="CC0000"/>
        </a:accent1>
        <a:accent2>
          <a:srgbClr val="4D4D4D"/>
        </a:accent2>
        <a:accent3>
          <a:srgbClr val="EBEBEB"/>
        </a:accent3>
        <a:accent4>
          <a:srgbClr val="161616"/>
        </a:accent4>
        <a:accent5>
          <a:srgbClr val="E2AAAA"/>
        </a:accent5>
        <a:accent6>
          <a:srgbClr val="454545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usiness-1">
  <a:themeElements>
    <a:clrScheme name="自定义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</a:spPr>
      <a:bodyPr anchor="ctr"/>
      <a:lstStyle>
        <a:defPPr algn="ctr">
          <a:defRPr kumimoji="0">
            <a:solidFill>
              <a:srgbClr val="000000"/>
            </a:solidFill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2_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99">
            <a:alpha val="49019"/>
          </a:srgbClr>
        </a:solidFill>
        <a:ln w="9525" algn="ctr">
          <a:solidFill>
            <a:srgbClr val="800000"/>
          </a:solidFill>
          <a:miter lim="800000"/>
          <a:headEnd/>
          <a:tailEnd/>
        </a:ln>
      </a:spPr>
      <a:bodyPr wrap="none" anchor="ctr"/>
      <a:lstStyle>
        <a:defPPr>
          <a:defRPr sz="2400" b="1" dirty="0" smtClean="0"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usiness-1">
  <a:themeElements>
    <a:clrScheme name="自定义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</a:spPr>
      <a:bodyPr anchor="ctr"/>
      <a:lstStyle>
        <a:defPPr algn="ctr">
          <a:defRPr kumimoji="0">
            <a:solidFill>
              <a:srgbClr val="000000"/>
            </a:solidFill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主题​​">
  <a:themeElements>
    <a:clrScheme name="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11430</TotalTime>
  <Words>2035</Words>
  <Application>Microsoft Office PowerPoint</Application>
  <PresentationFormat>自訂</PresentationFormat>
  <Paragraphs>243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12</vt:i4>
      </vt:variant>
    </vt:vector>
  </HeadingPairs>
  <TitlesOfParts>
    <vt:vector size="29" baseType="lpstr">
      <vt:lpstr>微软雅黑</vt:lpstr>
      <vt:lpstr>微软雅黑</vt:lpstr>
      <vt:lpstr>MS PGothic</vt:lpstr>
      <vt:lpstr>華康POP1體W5</vt:lpstr>
      <vt:lpstr>微軟正黑體</vt:lpstr>
      <vt:lpstr>微軟正黑體</vt:lpstr>
      <vt:lpstr>標楷體</vt:lpstr>
      <vt:lpstr>Arial</vt:lpstr>
      <vt:lpstr>Calibri</vt:lpstr>
      <vt:lpstr>Times New Roman</vt:lpstr>
      <vt:lpstr>Verdana</vt:lpstr>
      <vt:lpstr>Wingdings</vt:lpstr>
      <vt:lpstr>sample</vt:lpstr>
      <vt:lpstr>Copyright(c)2007-2011 NordriDesign™ 小A</vt:lpstr>
      <vt:lpstr>3_Business-1</vt:lpstr>
      <vt:lpstr>2_400TGp_globalcity_light_ani</vt:lpstr>
      <vt:lpstr>6_Business-1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促進企業創新直接保證方案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黃薰慧</cp:lastModifiedBy>
  <cp:revision>1399</cp:revision>
  <cp:lastPrinted>2025-02-20T08:53:07Z</cp:lastPrinted>
  <dcterms:modified xsi:type="dcterms:W3CDTF">2025-02-24T02:24:19Z</dcterms:modified>
</cp:coreProperties>
</file>